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6" r:id="rId1"/>
  </p:sldMasterIdLst>
  <p:notesMasterIdLst>
    <p:notesMasterId r:id="rId18"/>
  </p:notesMasterIdLst>
  <p:sldIdLst>
    <p:sldId id="256" r:id="rId2"/>
    <p:sldId id="259" r:id="rId3"/>
    <p:sldId id="261" r:id="rId4"/>
    <p:sldId id="260" r:id="rId5"/>
    <p:sldId id="262" r:id="rId6"/>
    <p:sldId id="264" r:id="rId7"/>
    <p:sldId id="265" r:id="rId8"/>
    <p:sldId id="268" r:id="rId9"/>
    <p:sldId id="269" r:id="rId10"/>
    <p:sldId id="270" r:id="rId11"/>
    <p:sldId id="271" r:id="rId12"/>
    <p:sldId id="738" r:id="rId13"/>
    <p:sldId id="1377" r:id="rId14"/>
    <p:sldId id="1375" r:id="rId15"/>
    <p:sldId id="815" r:id="rId16"/>
    <p:sldId id="13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2"/>
    <p:restoredTop sz="94726"/>
  </p:normalViewPr>
  <p:slideViewPr>
    <p:cSldViewPr snapToGrid="0">
      <p:cViewPr varScale="1">
        <p:scale>
          <a:sx n="82" d="100"/>
          <a:sy n="82" d="100"/>
        </p:scale>
        <p:origin x="17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207B3-ADB4-4846-B5F7-663CDED68A2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9F0078-5198-4A0A-B7FC-732BBDF631D3}">
      <dgm:prSet/>
      <dgm:spPr/>
      <dgm:t>
        <a:bodyPr/>
        <a:lstStyle/>
        <a:p>
          <a:r>
            <a:rPr lang="fr-FR"/>
            <a:t>Introduction</a:t>
          </a:r>
          <a:endParaRPr lang="en-US"/>
        </a:p>
      </dgm:t>
    </dgm:pt>
    <dgm:pt modelId="{2827B7FE-0469-41CC-835C-E34DD688A081}" type="parTrans" cxnId="{F4FB447F-54A2-4A64-B994-91BA873DEF82}">
      <dgm:prSet/>
      <dgm:spPr/>
      <dgm:t>
        <a:bodyPr/>
        <a:lstStyle/>
        <a:p>
          <a:endParaRPr lang="en-US"/>
        </a:p>
      </dgm:t>
    </dgm:pt>
    <dgm:pt modelId="{B3F04283-468C-4B84-9748-BC5ED55EF184}" type="sibTrans" cxnId="{F4FB447F-54A2-4A64-B994-91BA873DEF82}">
      <dgm:prSet/>
      <dgm:spPr/>
      <dgm:t>
        <a:bodyPr/>
        <a:lstStyle/>
        <a:p>
          <a:endParaRPr lang="en-US"/>
        </a:p>
      </dgm:t>
    </dgm:pt>
    <dgm:pt modelId="{1E269592-1E02-4094-AA27-F197263F2BF2}">
      <dgm:prSet/>
      <dgm:spPr/>
      <dgm:t>
        <a:bodyPr/>
        <a:lstStyle/>
        <a:p>
          <a:r>
            <a:rPr lang="fr-FR"/>
            <a:t>PMC</a:t>
          </a:r>
          <a:endParaRPr lang="en-US"/>
        </a:p>
      </dgm:t>
    </dgm:pt>
    <dgm:pt modelId="{E8FB7E69-41B8-4E68-BAFF-C55BFB110C3B}" type="parTrans" cxnId="{6EAA5B69-33BE-4A7B-A274-D1DBECAC32A0}">
      <dgm:prSet/>
      <dgm:spPr/>
      <dgm:t>
        <a:bodyPr/>
        <a:lstStyle/>
        <a:p>
          <a:endParaRPr lang="en-US"/>
        </a:p>
      </dgm:t>
    </dgm:pt>
    <dgm:pt modelId="{BDD05089-A45E-4BFA-9FBF-EE8E2CEEEEF5}" type="sibTrans" cxnId="{6EAA5B69-33BE-4A7B-A274-D1DBECAC32A0}">
      <dgm:prSet/>
      <dgm:spPr/>
      <dgm:t>
        <a:bodyPr/>
        <a:lstStyle/>
        <a:p>
          <a:endParaRPr lang="en-US"/>
        </a:p>
      </dgm:t>
    </dgm:pt>
    <dgm:pt modelId="{10151E05-B005-460A-B19D-C3D09E333B44}">
      <dgm:prSet/>
      <dgm:spPr/>
      <dgm:t>
        <a:bodyPr/>
        <a:lstStyle/>
        <a:p>
          <a:r>
            <a:rPr lang="fr-FR"/>
            <a:t>CNN</a:t>
          </a:r>
          <a:endParaRPr lang="en-US"/>
        </a:p>
      </dgm:t>
    </dgm:pt>
    <dgm:pt modelId="{9AB66B2A-15D7-4573-A48B-5E610877CEE5}" type="parTrans" cxnId="{0CE443FB-47A0-4AF0-A871-4E9DC3EE317E}">
      <dgm:prSet/>
      <dgm:spPr/>
      <dgm:t>
        <a:bodyPr/>
        <a:lstStyle/>
        <a:p>
          <a:endParaRPr lang="en-US"/>
        </a:p>
      </dgm:t>
    </dgm:pt>
    <dgm:pt modelId="{7627DDEF-5BB9-4565-BD9C-0149BCF44A04}" type="sibTrans" cxnId="{0CE443FB-47A0-4AF0-A871-4E9DC3EE317E}">
      <dgm:prSet/>
      <dgm:spPr/>
      <dgm:t>
        <a:bodyPr/>
        <a:lstStyle/>
        <a:p>
          <a:endParaRPr lang="en-US"/>
        </a:p>
      </dgm:t>
    </dgm:pt>
    <dgm:pt modelId="{6A393DD1-A702-4251-AFCB-21557922F2B4}">
      <dgm:prSet/>
      <dgm:spPr/>
      <dgm:t>
        <a:bodyPr/>
        <a:lstStyle/>
        <a:p>
          <a:r>
            <a:rPr lang="fr-FR"/>
            <a:t>Carte de Kohonen</a:t>
          </a:r>
          <a:endParaRPr lang="en-US"/>
        </a:p>
      </dgm:t>
    </dgm:pt>
    <dgm:pt modelId="{C299A10D-1F7D-4B11-930D-D1E051348350}" type="parTrans" cxnId="{6393EFA0-F5A7-4D8B-981F-4351A1704CB2}">
      <dgm:prSet/>
      <dgm:spPr/>
      <dgm:t>
        <a:bodyPr/>
        <a:lstStyle/>
        <a:p>
          <a:endParaRPr lang="en-US"/>
        </a:p>
      </dgm:t>
    </dgm:pt>
    <dgm:pt modelId="{417D131A-D598-4B90-9194-B819D22147EA}" type="sibTrans" cxnId="{6393EFA0-F5A7-4D8B-981F-4351A1704CB2}">
      <dgm:prSet/>
      <dgm:spPr/>
      <dgm:t>
        <a:bodyPr/>
        <a:lstStyle/>
        <a:p>
          <a:endParaRPr lang="en-US"/>
        </a:p>
      </dgm:t>
    </dgm:pt>
    <dgm:pt modelId="{411C2B95-CEBA-4F56-92F6-BD6C2860AEA9}">
      <dgm:prSet/>
      <dgm:spPr/>
      <dgm:t>
        <a:bodyPr/>
        <a:lstStyle/>
        <a:p>
          <a:r>
            <a:rPr lang="fr-FR"/>
            <a:t>GAN</a:t>
          </a:r>
          <a:endParaRPr lang="en-US"/>
        </a:p>
      </dgm:t>
    </dgm:pt>
    <dgm:pt modelId="{D64821FF-D909-4268-A26E-C89DC4F0F5DB}" type="parTrans" cxnId="{C0742F3C-88F0-4065-8981-F2B92B1F9881}">
      <dgm:prSet/>
      <dgm:spPr/>
      <dgm:t>
        <a:bodyPr/>
        <a:lstStyle/>
        <a:p>
          <a:endParaRPr lang="en-US"/>
        </a:p>
      </dgm:t>
    </dgm:pt>
    <dgm:pt modelId="{413D6EBF-D53A-4865-B21F-293527B760F3}" type="sibTrans" cxnId="{C0742F3C-88F0-4065-8981-F2B92B1F9881}">
      <dgm:prSet/>
      <dgm:spPr/>
      <dgm:t>
        <a:bodyPr/>
        <a:lstStyle/>
        <a:p>
          <a:endParaRPr lang="en-US"/>
        </a:p>
      </dgm:t>
    </dgm:pt>
    <dgm:pt modelId="{EDCD26E6-6E7C-4CDF-B08A-6D0241BB1410}">
      <dgm:prSet/>
      <dgm:spPr/>
      <dgm:t>
        <a:bodyPr/>
        <a:lstStyle/>
        <a:p>
          <a:r>
            <a:rPr lang="fr-FR"/>
            <a:t>Étique</a:t>
          </a:r>
          <a:endParaRPr lang="en-US"/>
        </a:p>
      </dgm:t>
    </dgm:pt>
    <dgm:pt modelId="{67FE0D0C-CB39-471C-AFBC-D75FF7AC1B04}" type="parTrans" cxnId="{FC5458C7-852A-41FA-8D88-E88EBC15F909}">
      <dgm:prSet/>
      <dgm:spPr/>
      <dgm:t>
        <a:bodyPr/>
        <a:lstStyle/>
        <a:p>
          <a:endParaRPr lang="en-US"/>
        </a:p>
      </dgm:t>
    </dgm:pt>
    <dgm:pt modelId="{51973A7D-EBAC-40C5-8F6A-666F46089FF1}" type="sibTrans" cxnId="{FC5458C7-852A-41FA-8D88-E88EBC15F909}">
      <dgm:prSet/>
      <dgm:spPr/>
      <dgm:t>
        <a:bodyPr/>
        <a:lstStyle/>
        <a:p>
          <a:endParaRPr lang="en-US"/>
        </a:p>
      </dgm:t>
    </dgm:pt>
    <dgm:pt modelId="{CC44405D-38D1-44F3-8378-956672DC5640}">
      <dgm:prSet/>
      <dgm:spPr/>
      <dgm:t>
        <a:bodyPr/>
        <a:lstStyle/>
        <a:p>
          <a:r>
            <a:rPr lang="fr-FR"/>
            <a:t>Conclusion</a:t>
          </a:r>
          <a:endParaRPr lang="en-US"/>
        </a:p>
      </dgm:t>
    </dgm:pt>
    <dgm:pt modelId="{DA2707D8-4A30-4A56-9BF4-CD015953708B}" type="parTrans" cxnId="{3405546E-ECC3-4310-8914-F597D4F1EDDE}">
      <dgm:prSet/>
      <dgm:spPr/>
      <dgm:t>
        <a:bodyPr/>
        <a:lstStyle/>
        <a:p>
          <a:endParaRPr lang="en-US"/>
        </a:p>
      </dgm:t>
    </dgm:pt>
    <dgm:pt modelId="{E33435E5-441A-4F67-A866-B26242A7902C}" type="sibTrans" cxnId="{3405546E-ECC3-4310-8914-F597D4F1EDDE}">
      <dgm:prSet/>
      <dgm:spPr/>
      <dgm:t>
        <a:bodyPr/>
        <a:lstStyle/>
        <a:p>
          <a:endParaRPr lang="en-US"/>
        </a:p>
      </dgm:t>
    </dgm:pt>
    <dgm:pt modelId="{FDD6B8F3-DC1D-5E4F-8811-1D66C7E581FA}" type="pres">
      <dgm:prSet presAssocID="{E2E207B3-ADB4-4846-B5F7-663CDED68A23}" presName="vert0" presStyleCnt="0">
        <dgm:presLayoutVars>
          <dgm:dir/>
          <dgm:animOne val="branch"/>
          <dgm:animLvl val="lvl"/>
        </dgm:presLayoutVars>
      </dgm:prSet>
      <dgm:spPr/>
    </dgm:pt>
    <dgm:pt modelId="{5985849B-A5F8-FC41-A3A7-76C13749BF9F}" type="pres">
      <dgm:prSet presAssocID="{279F0078-5198-4A0A-B7FC-732BBDF631D3}" presName="thickLine" presStyleLbl="alignNode1" presStyleIdx="0" presStyleCnt="7"/>
      <dgm:spPr/>
    </dgm:pt>
    <dgm:pt modelId="{3D1782D9-5F5E-594F-9A54-54BAD537FA1F}" type="pres">
      <dgm:prSet presAssocID="{279F0078-5198-4A0A-B7FC-732BBDF631D3}" presName="horz1" presStyleCnt="0"/>
      <dgm:spPr/>
    </dgm:pt>
    <dgm:pt modelId="{2357FD21-D52A-074F-9D8D-5CDF6A04381B}" type="pres">
      <dgm:prSet presAssocID="{279F0078-5198-4A0A-B7FC-732BBDF631D3}" presName="tx1" presStyleLbl="revTx" presStyleIdx="0" presStyleCnt="7"/>
      <dgm:spPr/>
    </dgm:pt>
    <dgm:pt modelId="{A824DC2C-2159-6A40-9444-701458730E75}" type="pres">
      <dgm:prSet presAssocID="{279F0078-5198-4A0A-B7FC-732BBDF631D3}" presName="vert1" presStyleCnt="0"/>
      <dgm:spPr/>
    </dgm:pt>
    <dgm:pt modelId="{033E98EB-F9EF-F249-A33C-AC2969394732}" type="pres">
      <dgm:prSet presAssocID="{1E269592-1E02-4094-AA27-F197263F2BF2}" presName="thickLine" presStyleLbl="alignNode1" presStyleIdx="1" presStyleCnt="7"/>
      <dgm:spPr/>
    </dgm:pt>
    <dgm:pt modelId="{7FB4A3E0-0D05-DE4B-AA70-3DC7B3A99203}" type="pres">
      <dgm:prSet presAssocID="{1E269592-1E02-4094-AA27-F197263F2BF2}" presName="horz1" presStyleCnt="0"/>
      <dgm:spPr/>
    </dgm:pt>
    <dgm:pt modelId="{F2212A53-37F2-6343-A9B6-E711477017FB}" type="pres">
      <dgm:prSet presAssocID="{1E269592-1E02-4094-AA27-F197263F2BF2}" presName="tx1" presStyleLbl="revTx" presStyleIdx="1" presStyleCnt="7"/>
      <dgm:spPr/>
    </dgm:pt>
    <dgm:pt modelId="{6A59EED3-CC46-CE44-8450-05E60948233D}" type="pres">
      <dgm:prSet presAssocID="{1E269592-1E02-4094-AA27-F197263F2BF2}" presName="vert1" presStyleCnt="0"/>
      <dgm:spPr/>
    </dgm:pt>
    <dgm:pt modelId="{3F9ECB56-F7BD-984C-8900-D6FED350DA44}" type="pres">
      <dgm:prSet presAssocID="{10151E05-B005-460A-B19D-C3D09E333B44}" presName="thickLine" presStyleLbl="alignNode1" presStyleIdx="2" presStyleCnt="7"/>
      <dgm:spPr/>
    </dgm:pt>
    <dgm:pt modelId="{43050833-6479-384B-90CD-DB26E836D30D}" type="pres">
      <dgm:prSet presAssocID="{10151E05-B005-460A-B19D-C3D09E333B44}" presName="horz1" presStyleCnt="0"/>
      <dgm:spPr/>
    </dgm:pt>
    <dgm:pt modelId="{727FEEDA-7D33-624F-9DE5-4B10C9B1E8B4}" type="pres">
      <dgm:prSet presAssocID="{10151E05-B005-460A-B19D-C3D09E333B44}" presName="tx1" presStyleLbl="revTx" presStyleIdx="2" presStyleCnt="7"/>
      <dgm:spPr/>
    </dgm:pt>
    <dgm:pt modelId="{9BBA8429-A304-2342-BC36-06DCB5AAE807}" type="pres">
      <dgm:prSet presAssocID="{10151E05-B005-460A-B19D-C3D09E333B44}" presName="vert1" presStyleCnt="0"/>
      <dgm:spPr/>
    </dgm:pt>
    <dgm:pt modelId="{100A703D-6665-8E49-879B-F43BD3C6E70D}" type="pres">
      <dgm:prSet presAssocID="{6A393DD1-A702-4251-AFCB-21557922F2B4}" presName="thickLine" presStyleLbl="alignNode1" presStyleIdx="3" presStyleCnt="7"/>
      <dgm:spPr/>
    </dgm:pt>
    <dgm:pt modelId="{63F1248C-3F74-1D4D-9929-D41833D715A5}" type="pres">
      <dgm:prSet presAssocID="{6A393DD1-A702-4251-AFCB-21557922F2B4}" presName="horz1" presStyleCnt="0"/>
      <dgm:spPr/>
    </dgm:pt>
    <dgm:pt modelId="{8B93BDE5-533D-C841-A37F-70AF070BA98B}" type="pres">
      <dgm:prSet presAssocID="{6A393DD1-A702-4251-AFCB-21557922F2B4}" presName="tx1" presStyleLbl="revTx" presStyleIdx="3" presStyleCnt="7"/>
      <dgm:spPr/>
    </dgm:pt>
    <dgm:pt modelId="{9F684CD8-677B-6948-BAFF-04F1B337042E}" type="pres">
      <dgm:prSet presAssocID="{6A393DD1-A702-4251-AFCB-21557922F2B4}" presName="vert1" presStyleCnt="0"/>
      <dgm:spPr/>
    </dgm:pt>
    <dgm:pt modelId="{3A99526E-F649-2544-8BDC-AA1F94AD4268}" type="pres">
      <dgm:prSet presAssocID="{411C2B95-CEBA-4F56-92F6-BD6C2860AEA9}" presName="thickLine" presStyleLbl="alignNode1" presStyleIdx="4" presStyleCnt="7"/>
      <dgm:spPr/>
    </dgm:pt>
    <dgm:pt modelId="{9412A94A-4D94-C44F-8899-975B86A7C5F3}" type="pres">
      <dgm:prSet presAssocID="{411C2B95-CEBA-4F56-92F6-BD6C2860AEA9}" presName="horz1" presStyleCnt="0"/>
      <dgm:spPr/>
    </dgm:pt>
    <dgm:pt modelId="{7DFEDC29-F10D-A640-A1DD-7144E43E2AD7}" type="pres">
      <dgm:prSet presAssocID="{411C2B95-CEBA-4F56-92F6-BD6C2860AEA9}" presName="tx1" presStyleLbl="revTx" presStyleIdx="4" presStyleCnt="7"/>
      <dgm:spPr/>
    </dgm:pt>
    <dgm:pt modelId="{71FB2EDD-AA52-9B43-9BB7-C0BF3C1252DD}" type="pres">
      <dgm:prSet presAssocID="{411C2B95-CEBA-4F56-92F6-BD6C2860AEA9}" presName="vert1" presStyleCnt="0"/>
      <dgm:spPr/>
    </dgm:pt>
    <dgm:pt modelId="{DBF2BD97-3064-AF40-A90C-B2708079FB8A}" type="pres">
      <dgm:prSet presAssocID="{EDCD26E6-6E7C-4CDF-B08A-6D0241BB1410}" presName="thickLine" presStyleLbl="alignNode1" presStyleIdx="5" presStyleCnt="7"/>
      <dgm:spPr/>
    </dgm:pt>
    <dgm:pt modelId="{47990318-9C50-2C43-ADE2-FDA4B7BECEB2}" type="pres">
      <dgm:prSet presAssocID="{EDCD26E6-6E7C-4CDF-B08A-6D0241BB1410}" presName="horz1" presStyleCnt="0"/>
      <dgm:spPr/>
    </dgm:pt>
    <dgm:pt modelId="{61156F0C-9292-DA4C-9A8D-0556FB0428E3}" type="pres">
      <dgm:prSet presAssocID="{EDCD26E6-6E7C-4CDF-B08A-6D0241BB1410}" presName="tx1" presStyleLbl="revTx" presStyleIdx="5" presStyleCnt="7"/>
      <dgm:spPr/>
    </dgm:pt>
    <dgm:pt modelId="{24A4D1EB-0941-2A48-8F12-55F5FAC83EE3}" type="pres">
      <dgm:prSet presAssocID="{EDCD26E6-6E7C-4CDF-B08A-6D0241BB1410}" presName="vert1" presStyleCnt="0"/>
      <dgm:spPr/>
    </dgm:pt>
    <dgm:pt modelId="{A0CBC0B5-CAAB-BE4A-9E6F-821819F0AB2F}" type="pres">
      <dgm:prSet presAssocID="{CC44405D-38D1-44F3-8378-956672DC5640}" presName="thickLine" presStyleLbl="alignNode1" presStyleIdx="6" presStyleCnt="7"/>
      <dgm:spPr/>
    </dgm:pt>
    <dgm:pt modelId="{A312DD4F-B096-8041-BE9B-92B827A94B81}" type="pres">
      <dgm:prSet presAssocID="{CC44405D-38D1-44F3-8378-956672DC5640}" presName="horz1" presStyleCnt="0"/>
      <dgm:spPr/>
    </dgm:pt>
    <dgm:pt modelId="{AA01B236-C0C1-4F4D-9E92-42097D5BECBC}" type="pres">
      <dgm:prSet presAssocID="{CC44405D-38D1-44F3-8378-956672DC5640}" presName="tx1" presStyleLbl="revTx" presStyleIdx="6" presStyleCnt="7"/>
      <dgm:spPr/>
    </dgm:pt>
    <dgm:pt modelId="{1ECA50B1-6EBD-BF44-A666-08C2190090C4}" type="pres">
      <dgm:prSet presAssocID="{CC44405D-38D1-44F3-8378-956672DC5640}" presName="vert1" presStyleCnt="0"/>
      <dgm:spPr/>
    </dgm:pt>
  </dgm:ptLst>
  <dgm:cxnLst>
    <dgm:cxn modelId="{A1D75B09-96D8-4F4B-9725-E332739043DA}" type="presOf" srcId="{411C2B95-CEBA-4F56-92F6-BD6C2860AEA9}" destId="{7DFEDC29-F10D-A640-A1DD-7144E43E2AD7}" srcOrd="0" destOrd="0" presId="urn:microsoft.com/office/officeart/2008/layout/LinedList"/>
    <dgm:cxn modelId="{69DFDD0B-7C33-214F-BBD7-38C554CC07DB}" type="presOf" srcId="{CC44405D-38D1-44F3-8378-956672DC5640}" destId="{AA01B236-C0C1-4F4D-9E92-42097D5BECBC}" srcOrd="0" destOrd="0" presId="urn:microsoft.com/office/officeart/2008/layout/LinedList"/>
    <dgm:cxn modelId="{633DBA35-A0B6-E945-BD4C-984F66E1D9FE}" type="presOf" srcId="{279F0078-5198-4A0A-B7FC-732BBDF631D3}" destId="{2357FD21-D52A-074F-9D8D-5CDF6A04381B}" srcOrd="0" destOrd="0" presId="urn:microsoft.com/office/officeart/2008/layout/LinedList"/>
    <dgm:cxn modelId="{C0742F3C-88F0-4065-8981-F2B92B1F9881}" srcId="{E2E207B3-ADB4-4846-B5F7-663CDED68A23}" destId="{411C2B95-CEBA-4F56-92F6-BD6C2860AEA9}" srcOrd="4" destOrd="0" parTransId="{D64821FF-D909-4268-A26E-C89DC4F0F5DB}" sibTransId="{413D6EBF-D53A-4865-B21F-293527B760F3}"/>
    <dgm:cxn modelId="{6EAA5B69-33BE-4A7B-A274-D1DBECAC32A0}" srcId="{E2E207B3-ADB4-4846-B5F7-663CDED68A23}" destId="{1E269592-1E02-4094-AA27-F197263F2BF2}" srcOrd="1" destOrd="0" parTransId="{E8FB7E69-41B8-4E68-BAFF-C55BFB110C3B}" sibTransId="{BDD05089-A45E-4BFA-9FBF-EE8E2CEEEEF5}"/>
    <dgm:cxn modelId="{3405546E-ECC3-4310-8914-F597D4F1EDDE}" srcId="{E2E207B3-ADB4-4846-B5F7-663CDED68A23}" destId="{CC44405D-38D1-44F3-8378-956672DC5640}" srcOrd="6" destOrd="0" parTransId="{DA2707D8-4A30-4A56-9BF4-CD015953708B}" sibTransId="{E33435E5-441A-4F67-A866-B26242A7902C}"/>
    <dgm:cxn modelId="{7DE5437B-0FDA-5E41-A555-B2586A5C2577}" type="presOf" srcId="{E2E207B3-ADB4-4846-B5F7-663CDED68A23}" destId="{FDD6B8F3-DC1D-5E4F-8811-1D66C7E581FA}" srcOrd="0" destOrd="0" presId="urn:microsoft.com/office/officeart/2008/layout/LinedList"/>
    <dgm:cxn modelId="{F4FB447F-54A2-4A64-B994-91BA873DEF82}" srcId="{E2E207B3-ADB4-4846-B5F7-663CDED68A23}" destId="{279F0078-5198-4A0A-B7FC-732BBDF631D3}" srcOrd="0" destOrd="0" parTransId="{2827B7FE-0469-41CC-835C-E34DD688A081}" sibTransId="{B3F04283-468C-4B84-9748-BC5ED55EF184}"/>
    <dgm:cxn modelId="{6393EFA0-F5A7-4D8B-981F-4351A1704CB2}" srcId="{E2E207B3-ADB4-4846-B5F7-663CDED68A23}" destId="{6A393DD1-A702-4251-AFCB-21557922F2B4}" srcOrd="3" destOrd="0" parTransId="{C299A10D-1F7D-4B11-930D-D1E051348350}" sibTransId="{417D131A-D598-4B90-9194-B819D22147EA}"/>
    <dgm:cxn modelId="{703523C2-6359-5B4D-A764-6E6A5C65CB30}" type="presOf" srcId="{10151E05-B005-460A-B19D-C3D09E333B44}" destId="{727FEEDA-7D33-624F-9DE5-4B10C9B1E8B4}" srcOrd="0" destOrd="0" presId="urn:microsoft.com/office/officeart/2008/layout/LinedList"/>
    <dgm:cxn modelId="{FC5458C7-852A-41FA-8D88-E88EBC15F909}" srcId="{E2E207B3-ADB4-4846-B5F7-663CDED68A23}" destId="{EDCD26E6-6E7C-4CDF-B08A-6D0241BB1410}" srcOrd="5" destOrd="0" parTransId="{67FE0D0C-CB39-471C-AFBC-D75FF7AC1B04}" sibTransId="{51973A7D-EBAC-40C5-8F6A-666F46089FF1}"/>
    <dgm:cxn modelId="{A2394EDD-F71A-2D4D-9705-6338D9CD8353}" type="presOf" srcId="{6A393DD1-A702-4251-AFCB-21557922F2B4}" destId="{8B93BDE5-533D-C841-A37F-70AF070BA98B}" srcOrd="0" destOrd="0" presId="urn:microsoft.com/office/officeart/2008/layout/LinedList"/>
    <dgm:cxn modelId="{7AB83FE9-FAF1-C848-BC71-E98434685533}" type="presOf" srcId="{EDCD26E6-6E7C-4CDF-B08A-6D0241BB1410}" destId="{61156F0C-9292-DA4C-9A8D-0556FB0428E3}" srcOrd="0" destOrd="0" presId="urn:microsoft.com/office/officeart/2008/layout/LinedList"/>
    <dgm:cxn modelId="{0222DAF2-D586-5E40-BC8B-BD3234F7A675}" type="presOf" srcId="{1E269592-1E02-4094-AA27-F197263F2BF2}" destId="{F2212A53-37F2-6343-A9B6-E711477017FB}" srcOrd="0" destOrd="0" presId="urn:microsoft.com/office/officeart/2008/layout/LinedList"/>
    <dgm:cxn modelId="{0CE443FB-47A0-4AF0-A871-4E9DC3EE317E}" srcId="{E2E207B3-ADB4-4846-B5F7-663CDED68A23}" destId="{10151E05-B005-460A-B19D-C3D09E333B44}" srcOrd="2" destOrd="0" parTransId="{9AB66B2A-15D7-4573-A48B-5E610877CEE5}" sibTransId="{7627DDEF-5BB9-4565-BD9C-0149BCF44A04}"/>
    <dgm:cxn modelId="{2EFDA0D3-C94A-CF47-B105-0B9899E630BC}" type="presParOf" srcId="{FDD6B8F3-DC1D-5E4F-8811-1D66C7E581FA}" destId="{5985849B-A5F8-FC41-A3A7-76C13749BF9F}" srcOrd="0" destOrd="0" presId="urn:microsoft.com/office/officeart/2008/layout/LinedList"/>
    <dgm:cxn modelId="{AAF89C6C-BBF9-BF49-8F47-EE0EF5DB4682}" type="presParOf" srcId="{FDD6B8F3-DC1D-5E4F-8811-1D66C7E581FA}" destId="{3D1782D9-5F5E-594F-9A54-54BAD537FA1F}" srcOrd="1" destOrd="0" presId="urn:microsoft.com/office/officeart/2008/layout/LinedList"/>
    <dgm:cxn modelId="{2FD093FE-539F-6A42-BC65-AA12601169E5}" type="presParOf" srcId="{3D1782D9-5F5E-594F-9A54-54BAD537FA1F}" destId="{2357FD21-D52A-074F-9D8D-5CDF6A04381B}" srcOrd="0" destOrd="0" presId="urn:microsoft.com/office/officeart/2008/layout/LinedList"/>
    <dgm:cxn modelId="{3169822B-EFF5-7C47-8D46-A177A84AD1A0}" type="presParOf" srcId="{3D1782D9-5F5E-594F-9A54-54BAD537FA1F}" destId="{A824DC2C-2159-6A40-9444-701458730E75}" srcOrd="1" destOrd="0" presId="urn:microsoft.com/office/officeart/2008/layout/LinedList"/>
    <dgm:cxn modelId="{E995084B-F7AF-154D-84ED-F3AECB0130E6}" type="presParOf" srcId="{FDD6B8F3-DC1D-5E4F-8811-1D66C7E581FA}" destId="{033E98EB-F9EF-F249-A33C-AC2969394732}" srcOrd="2" destOrd="0" presId="urn:microsoft.com/office/officeart/2008/layout/LinedList"/>
    <dgm:cxn modelId="{033F662F-1113-F14D-A7B4-CDE221F8649E}" type="presParOf" srcId="{FDD6B8F3-DC1D-5E4F-8811-1D66C7E581FA}" destId="{7FB4A3E0-0D05-DE4B-AA70-3DC7B3A99203}" srcOrd="3" destOrd="0" presId="urn:microsoft.com/office/officeart/2008/layout/LinedList"/>
    <dgm:cxn modelId="{94A50CC2-C925-2941-84BD-00397E38E529}" type="presParOf" srcId="{7FB4A3E0-0D05-DE4B-AA70-3DC7B3A99203}" destId="{F2212A53-37F2-6343-A9B6-E711477017FB}" srcOrd="0" destOrd="0" presId="urn:microsoft.com/office/officeart/2008/layout/LinedList"/>
    <dgm:cxn modelId="{F11E9F19-FAE8-304E-92FF-5F99F2F594F5}" type="presParOf" srcId="{7FB4A3E0-0D05-DE4B-AA70-3DC7B3A99203}" destId="{6A59EED3-CC46-CE44-8450-05E60948233D}" srcOrd="1" destOrd="0" presId="urn:microsoft.com/office/officeart/2008/layout/LinedList"/>
    <dgm:cxn modelId="{9F255076-0CD4-B44A-A16D-969BF48233F5}" type="presParOf" srcId="{FDD6B8F3-DC1D-5E4F-8811-1D66C7E581FA}" destId="{3F9ECB56-F7BD-984C-8900-D6FED350DA44}" srcOrd="4" destOrd="0" presId="urn:microsoft.com/office/officeart/2008/layout/LinedList"/>
    <dgm:cxn modelId="{2702599C-C3AC-3B41-BBC9-E457137E53AF}" type="presParOf" srcId="{FDD6B8F3-DC1D-5E4F-8811-1D66C7E581FA}" destId="{43050833-6479-384B-90CD-DB26E836D30D}" srcOrd="5" destOrd="0" presId="urn:microsoft.com/office/officeart/2008/layout/LinedList"/>
    <dgm:cxn modelId="{BF8DCFD2-38E0-4342-860E-38FE4F0AC7CF}" type="presParOf" srcId="{43050833-6479-384B-90CD-DB26E836D30D}" destId="{727FEEDA-7D33-624F-9DE5-4B10C9B1E8B4}" srcOrd="0" destOrd="0" presId="urn:microsoft.com/office/officeart/2008/layout/LinedList"/>
    <dgm:cxn modelId="{C9F7A6B6-3A18-9F4E-AE28-3B4C52480327}" type="presParOf" srcId="{43050833-6479-384B-90CD-DB26E836D30D}" destId="{9BBA8429-A304-2342-BC36-06DCB5AAE807}" srcOrd="1" destOrd="0" presId="urn:microsoft.com/office/officeart/2008/layout/LinedList"/>
    <dgm:cxn modelId="{864E7757-D203-944D-ABDD-9EC27F3FDA75}" type="presParOf" srcId="{FDD6B8F3-DC1D-5E4F-8811-1D66C7E581FA}" destId="{100A703D-6665-8E49-879B-F43BD3C6E70D}" srcOrd="6" destOrd="0" presId="urn:microsoft.com/office/officeart/2008/layout/LinedList"/>
    <dgm:cxn modelId="{786A6494-55FE-564B-BEC7-CDCDB0818773}" type="presParOf" srcId="{FDD6B8F3-DC1D-5E4F-8811-1D66C7E581FA}" destId="{63F1248C-3F74-1D4D-9929-D41833D715A5}" srcOrd="7" destOrd="0" presId="urn:microsoft.com/office/officeart/2008/layout/LinedList"/>
    <dgm:cxn modelId="{E8144463-D6C5-8048-ABE3-F61381268A5B}" type="presParOf" srcId="{63F1248C-3F74-1D4D-9929-D41833D715A5}" destId="{8B93BDE5-533D-C841-A37F-70AF070BA98B}" srcOrd="0" destOrd="0" presId="urn:microsoft.com/office/officeart/2008/layout/LinedList"/>
    <dgm:cxn modelId="{E9897A26-F588-DD43-8788-0D27B9A6A345}" type="presParOf" srcId="{63F1248C-3F74-1D4D-9929-D41833D715A5}" destId="{9F684CD8-677B-6948-BAFF-04F1B337042E}" srcOrd="1" destOrd="0" presId="urn:microsoft.com/office/officeart/2008/layout/LinedList"/>
    <dgm:cxn modelId="{3A658F8C-9B0A-0847-81D1-CA57F47156AE}" type="presParOf" srcId="{FDD6B8F3-DC1D-5E4F-8811-1D66C7E581FA}" destId="{3A99526E-F649-2544-8BDC-AA1F94AD4268}" srcOrd="8" destOrd="0" presId="urn:microsoft.com/office/officeart/2008/layout/LinedList"/>
    <dgm:cxn modelId="{45E7CDE6-839A-B04A-9BBA-F010AB2951E6}" type="presParOf" srcId="{FDD6B8F3-DC1D-5E4F-8811-1D66C7E581FA}" destId="{9412A94A-4D94-C44F-8899-975B86A7C5F3}" srcOrd="9" destOrd="0" presId="urn:microsoft.com/office/officeart/2008/layout/LinedList"/>
    <dgm:cxn modelId="{43AC92B9-73E6-6E4E-BFAB-A4AF9C3B3167}" type="presParOf" srcId="{9412A94A-4D94-C44F-8899-975B86A7C5F3}" destId="{7DFEDC29-F10D-A640-A1DD-7144E43E2AD7}" srcOrd="0" destOrd="0" presId="urn:microsoft.com/office/officeart/2008/layout/LinedList"/>
    <dgm:cxn modelId="{B6C3AFCF-037C-FF4D-960A-C51FC54606BD}" type="presParOf" srcId="{9412A94A-4D94-C44F-8899-975B86A7C5F3}" destId="{71FB2EDD-AA52-9B43-9BB7-C0BF3C1252DD}" srcOrd="1" destOrd="0" presId="urn:microsoft.com/office/officeart/2008/layout/LinedList"/>
    <dgm:cxn modelId="{FAF6A8A0-4A6E-144A-AE4C-097810AC3E73}" type="presParOf" srcId="{FDD6B8F3-DC1D-5E4F-8811-1D66C7E581FA}" destId="{DBF2BD97-3064-AF40-A90C-B2708079FB8A}" srcOrd="10" destOrd="0" presId="urn:microsoft.com/office/officeart/2008/layout/LinedList"/>
    <dgm:cxn modelId="{166AEBEF-B557-934C-8DE8-BF527CE27C8B}" type="presParOf" srcId="{FDD6B8F3-DC1D-5E4F-8811-1D66C7E581FA}" destId="{47990318-9C50-2C43-ADE2-FDA4B7BECEB2}" srcOrd="11" destOrd="0" presId="urn:microsoft.com/office/officeart/2008/layout/LinedList"/>
    <dgm:cxn modelId="{EF366044-995C-1648-A2BE-E5A7130856F1}" type="presParOf" srcId="{47990318-9C50-2C43-ADE2-FDA4B7BECEB2}" destId="{61156F0C-9292-DA4C-9A8D-0556FB0428E3}" srcOrd="0" destOrd="0" presId="urn:microsoft.com/office/officeart/2008/layout/LinedList"/>
    <dgm:cxn modelId="{4F5F505F-57C2-064E-9368-0A9329567F79}" type="presParOf" srcId="{47990318-9C50-2C43-ADE2-FDA4B7BECEB2}" destId="{24A4D1EB-0941-2A48-8F12-55F5FAC83EE3}" srcOrd="1" destOrd="0" presId="urn:microsoft.com/office/officeart/2008/layout/LinedList"/>
    <dgm:cxn modelId="{181F4BDA-C644-124B-9014-F2883A049A2F}" type="presParOf" srcId="{FDD6B8F3-DC1D-5E4F-8811-1D66C7E581FA}" destId="{A0CBC0B5-CAAB-BE4A-9E6F-821819F0AB2F}" srcOrd="12" destOrd="0" presId="urn:microsoft.com/office/officeart/2008/layout/LinedList"/>
    <dgm:cxn modelId="{9932FF71-D59C-6B43-AC81-0802B8D316D5}" type="presParOf" srcId="{FDD6B8F3-DC1D-5E4F-8811-1D66C7E581FA}" destId="{A312DD4F-B096-8041-BE9B-92B827A94B81}" srcOrd="13" destOrd="0" presId="urn:microsoft.com/office/officeart/2008/layout/LinedList"/>
    <dgm:cxn modelId="{9C48C232-75E1-6148-AF14-7B92AD4D1F61}" type="presParOf" srcId="{A312DD4F-B096-8041-BE9B-92B827A94B81}" destId="{AA01B236-C0C1-4F4D-9E92-42097D5BECBC}" srcOrd="0" destOrd="0" presId="urn:microsoft.com/office/officeart/2008/layout/LinedList"/>
    <dgm:cxn modelId="{2876904F-3725-E54E-A363-5B44E12CA250}" type="presParOf" srcId="{A312DD4F-B096-8041-BE9B-92B827A94B81}" destId="{1ECA50B1-6EBD-BF44-A666-08C2190090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DD00BC-E355-4D78-AFDF-846C66E92DAE}" type="doc">
      <dgm:prSet loTypeId="urn:microsoft.com/office/officeart/2005/8/layout/defaul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0D7A6FA-F5AC-44C6-B91C-1F50484688D1}">
      <dgm:prSet/>
      <dgm:spPr/>
      <dgm:t>
        <a:bodyPr/>
        <a:lstStyle/>
        <a:p>
          <a:r>
            <a:rPr lang="fr-FR" dirty="0"/>
            <a:t>Principe :</a:t>
          </a:r>
          <a:endParaRPr lang="en-US" dirty="0"/>
        </a:p>
      </dgm:t>
    </dgm:pt>
    <dgm:pt modelId="{0ED684FE-658B-46FC-84D0-165F1551BE71}" type="parTrans" cxnId="{9297E4E2-A0ED-4A0D-A863-A7C95D34058C}">
      <dgm:prSet/>
      <dgm:spPr/>
      <dgm:t>
        <a:bodyPr/>
        <a:lstStyle/>
        <a:p>
          <a:endParaRPr lang="en-US"/>
        </a:p>
      </dgm:t>
    </dgm:pt>
    <dgm:pt modelId="{15DBDA9F-4EB5-460D-B64D-B6425285160F}" type="sibTrans" cxnId="{9297E4E2-A0ED-4A0D-A863-A7C95D34058C}">
      <dgm:prSet/>
      <dgm:spPr/>
      <dgm:t>
        <a:bodyPr/>
        <a:lstStyle/>
        <a:p>
          <a:endParaRPr lang="en-US"/>
        </a:p>
      </dgm:t>
    </dgm:pt>
    <dgm:pt modelId="{5AB8FF3A-CBFE-4A40-A7EC-79729E56B42D}">
      <dgm:prSet/>
      <dgm:spPr/>
      <dgm:t>
        <a:bodyPr/>
        <a:lstStyle/>
        <a:p>
          <a:r>
            <a:rPr lang="fr-FR"/>
            <a:t>Projection des données de grande dimension dans un espace 2D.</a:t>
          </a:r>
          <a:endParaRPr lang="en-US"/>
        </a:p>
      </dgm:t>
    </dgm:pt>
    <dgm:pt modelId="{77F9C10C-439F-4CC8-87C6-CB243C84BFE6}" type="parTrans" cxnId="{CCAFF7C0-DEBA-4389-BB69-1703EC55747A}">
      <dgm:prSet/>
      <dgm:spPr/>
      <dgm:t>
        <a:bodyPr/>
        <a:lstStyle/>
        <a:p>
          <a:endParaRPr lang="en-US"/>
        </a:p>
      </dgm:t>
    </dgm:pt>
    <dgm:pt modelId="{DDC8F73D-58FE-4957-8A80-6987D2DD2543}" type="sibTrans" cxnId="{CCAFF7C0-DEBA-4389-BB69-1703EC55747A}">
      <dgm:prSet/>
      <dgm:spPr/>
      <dgm:t>
        <a:bodyPr/>
        <a:lstStyle/>
        <a:p>
          <a:endParaRPr lang="en-US"/>
        </a:p>
      </dgm:t>
    </dgm:pt>
    <dgm:pt modelId="{20132B8F-715E-4D96-AACC-94419C24C49E}">
      <dgm:prSet/>
      <dgm:spPr/>
      <dgm:t>
        <a:bodyPr/>
        <a:lstStyle/>
        <a:p>
          <a:r>
            <a:rPr lang="fr-FR" dirty="0"/>
            <a:t>Chaque neurone de la grille représente un cluster de données similaires.</a:t>
          </a:r>
          <a:endParaRPr lang="en-US" dirty="0"/>
        </a:p>
      </dgm:t>
    </dgm:pt>
    <dgm:pt modelId="{F3E272DD-99CE-4651-84FB-2E004559CF09}" type="parTrans" cxnId="{BA22588B-6184-4142-A652-CF2628D0BAA8}">
      <dgm:prSet/>
      <dgm:spPr/>
      <dgm:t>
        <a:bodyPr/>
        <a:lstStyle/>
        <a:p>
          <a:endParaRPr lang="en-US"/>
        </a:p>
      </dgm:t>
    </dgm:pt>
    <dgm:pt modelId="{CFFBDFAD-3445-42AB-8856-48DD997594B0}" type="sibTrans" cxnId="{BA22588B-6184-4142-A652-CF2628D0BAA8}">
      <dgm:prSet/>
      <dgm:spPr/>
      <dgm:t>
        <a:bodyPr/>
        <a:lstStyle/>
        <a:p>
          <a:endParaRPr lang="en-US"/>
        </a:p>
      </dgm:t>
    </dgm:pt>
    <dgm:pt modelId="{679E10D9-3B34-4750-8642-A587FF9DDBD2}">
      <dgm:prSet/>
      <dgm:spPr/>
      <dgm:t>
        <a:bodyPr/>
        <a:lstStyle/>
        <a:p>
          <a:r>
            <a:rPr lang="fr-FR" dirty="0"/>
            <a:t>L'apprentissage: ajustement des poids pour rapprocher les neurones des données qu'ils représentent.</a:t>
          </a:r>
          <a:endParaRPr lang="en-US" dirty="0"/>
        </a:p>
      </dgm:t>
    </dgm:pt>
    <dgm:pt modelId="{1BA99955-EC59-4ED0-9969-3E316F2CAE72}" type="parTrans" cxnId="{73081F9E-8FC1-4B37-B9B8-FE8FEEB3E5BB}">
      <dgm:prSet/>
      <dgm:spPr/>
      <dgm:t>
        <a:bodyPr/>
        <a:lstStyle/>
        <a:p>
          <a:endParaRPr lang="en-US"/>
        </a:p>
      </dgm:t>
    </dgm:pt>
    <dgm:pt modelId="{8FD00FF2-8EC7-4399-9207-4207040831A3}" type="sibTrans" cxnId="{73081F9E-8FC1-4B37-B9B8-FE8FEEB3E5BB}">
      <dgm:prSet/>
      <dgm:spPr/>
      <dgm:t>
        <a:bodyPr/>
        <a:lstStyle/>
        <a:p>
          <a:endParaRPr lang="en-US"/>
        </a:p>
      </dgm:t>
    </dgm:pt>
    <dgm:pt modelId="{94ED7F9A-835F-4DB5-83C4-51F14A81DAE3}">
      <dgm:prSet/>
      <dgm:spPr/>
      <dgm:t>
        <a:bodyPr/>
        <a:lstStyle/>
        <a:p>
          <a:r>
            <a:rPr lang="fr-FR" b="1" i="0"/>
            <a:t>Applications :</a:t>
          </a:r>
          <a:endParaRPr lang="en-US"/>
        </a:p>
      </dgm:t>
    </dgm:pt>
    <dgm:pt modelId="{4617D3FF-958A-49FF-A585-0315D7D2BC87}" type="parTrans" cxnId="{370DC7A7-DD96-4C15-8C7B-A27E2E6B501B}">
      <dgm:prSet/>
      <dgm:spPr/>
      <dgm:t>
        <a:bodyPr/>
        <a:lstStyle/>
        <a:p>
          <a:endParaRPr lang="en-US"/>
        </a:p>
      </dgm:t>
    </dgm:pt>
    <dgm:pt modelId="{0BA0A20E-92EB-461A-9550-651933BC2E6A}" type="sibTrans" cxnId="{370DC7A7-DD96-4C15-8C7B-A27E2E6B501B}">
      <dgm:prSet/>
      <dgm:spPr/>
      <dgm:t>
        <a:bodyPr/>
        <a:lstStyle/>
        <a:p>
          <a:endParaRPr lang="en-US"/>
        </a:p>
      </dgm:t>
    </dgm:pt>
    <dgm:pt modelId="{28E6B50E-3555-4515-8829-BFA7D574DFB8}">
      <dgm:prSet/>
      <dgm:spPr/>
      <dgm:t>
        <a:bodyPr/>
        <a:lstStyle/>
        <a:p>
          <a:r>
            <a:rPr lang="fr-FR" b="0" i="0"/>
            <a:t>Classification de données non labellisées.</a:t>
          </a:r>
          <a:endParaRPr lang="en-US"/>
        </a:p>
      </dgm:t>
    </dgm:pt>
    <dgm:pt modelId="{3DCD80B4-6A64-44F2-9066-3046CDEBF3D7}" type="parTrans" cxnId="{56B5EA25-7EE2-47B3-921A-2554DE39D005}">
      <dgm:prSet/>
      <dgm:spPr/>
      <dgm:t>
        <a:bodyPr/>
        <a:lstStyle/>
        <a:p>
          <a:endParaRPr lang="en-US"/>
        </a:p>
      </dgm:t>
    </dgm:pt>
    <dgm:pt modelId="{DED05C07-FDAE-46F2-8F49-1AB19B567338}" type="sibTrans" cxnId="{56B5EA25-7EE2-47B3-921A-2554DE39D005}">
      <dgm:prSet/>
      <dgm:spPr/>
      <dgm:t>
        <a:bodyPr/>
        <a:lstStyle/>
        <a:p>
          <a:endParaRPr lang="en-US"/>
        </a:p>
      </dgm:t>
    </dgm:pt>
    <dgm:pt modelId="{F154AD6C-CE16-4706-9BCA-25081DFC1082}">
      <dgm:prSet/>
      <dgm:spPr/>
      <dgm:t>
        <a:bodyPr/>
        <a:lstStyle/>
        <a:p>
          <a:r>
            <a:rPr lang="fr-FR" b="0" i="0"/>
            <a:t>Visualisation des relations entre les données dans des espaces complexes.</a:t>
          </a:r>
          <a:endParaRPr lang="en-US"/>
        </a:p>
      </dgm:t>
    </dgm:pt>
    <dgm:pt modelId="{FBA185BC-E076-4028-9DA8-327F975BF64B}" type="parTrans" cxnId="{29E09B3E-A6F7-4B31-8546-DA5E4BE9455D}">
      <dgm:prSet/>
      <dgm:spPr/>
      <dgm:t>
        <a:bodyPr/>
        <a:lstStyle/>
        <a:p>
          <a:endParaRPr lang="en-US"/>
        </a:p>
      </dgm:t>
    </dgm:pt>
    <dgm:pt modelId="{86EFBE80-344B-4765-A243-5710B1EF060B}" type="sibTrans" cxnId="{29E09B3E-A6F7-4B31-8546-DA5E4BE9455D}">
      <dgm:prSet/>
      <dgm:spPr/>
      <dgm:t>
        <a:bodyPr/>
        <a:lstStyle/>
        <a:p>
          <a:endParaRPr lang="en-US"/>
        </a:p>
      </dgm:t>
    </dgm:pt>
    <dgm:pt modelId="{2B26CBB1-A830-9743-8F19-9822CF9CE000}" type="pres">
      <dgm:prSet presAssocID="{4CDD00BC-E355-4D78-AFDF-846C66E92DAE}" presName="diagram" presStyleCnt="0">
        <dgm:presLayoutVars>
          <dgm:dir/>
          <dgm:resizeHandles val="exact"/>
        </dgm:presLayoutVars>
      </dgm:prSet>
      <dgm:spPr/>
    </dgm:pt>
    <dgm:pt modelId="{6C59BC0B-1D5A-E048-B1B5-57F47A967A9D}" type="pres">
      <dgm:prSet presAssocID="{00D7A6FA-F5AC-44C6-B91C-1F50484688D1}" presName="node" presStyleLbl="node1" presStyleIdx="0" presStyleCnt="7">
        <dgm:presLayoutVars>
          <dgm:bulletEnabled val="1"/>
        </dgm:presLayoutVars>
      </dgm:prSet>
      <dgm:spPr/>
    </dgm:pt>
    <dgm:pt modelId="{9D0CFE99-8D60-8A48-930A-A11976588892}" type="pres">
      <dgm:prSet presAssocID="{15DBDA9F-4EB5-460D-B64D-B6425285160F}" presName="sibTrans" presStyleCnt="0"/>
      <dgm:spPr/>
    </dgm:pt>
    <dgm:pt modelId="{C4D5EEC3-DE59-9E45-AB3F-2652C8E61F76}" type="pres">
      <dgm:prSet presAssocID="{5AB8FF3A-CBFE-4A40-A7EC-79729E56B42D}" presName="node" presStyleLbl="node1" presStyleIdx="1" presStyleCnt="7">
        <dgm:presLayoutVars>
          <dgm:bulletEnabled val="1"/>
        </dgm:presLayoutVars>
      </dgm:prSet>
      <dgm:spPr/>
    </dgm:pt>
    <dgm:pt modelId="{FC56925F-5DBE-8749-9058-90F1011C6241}" type="pres">
      <dgm:prSet presAssocID="{DDC8F73D-58FE-4957-8A80-6987D2DD2543}" presName="sibTrans" presStyleCnt="0"/>
      <dgm:spPr/>
    </dgm:pt>
    <dgm:pt modelId="{3B2849D4-2ECE-DC4C-9005-974755D8DC03}" type="pres">
      <dgm:prSet presAssocID="{20132B8F-715E-4D96-AACC-94419C24C49E}" presName="node" presStyleLbl="node1" presStyleIdx="2" presStyleCnt="7">
        <dgm:presLayoutVars>
          <dgm:bulletEnabled val="1"/>
        </dgm:presLayoutVars>
      </dgm:prSet>
      <dgm:spPr/>
    </dgm:pt>
    <dgm:pt modelId="{FB5E7308-1C7B-DA42-9CBB-545C9CA17E5C}" type="pres">
      <dgm:prSet presAssocID="{CFFBDFAD-3445-42AB-8856-48DD997594B0}" presName="sibTrans" presStyleCnt="0"/>
      <dgm:spPr/>
    </dgm:pt>
    <dgm:pt modelId="{52A8F60A-C43C-F74F-93ED-41430023E89B}" type="pres">
      <dgm:prSet presAssocID="{679E10D9-3B34-4750-8642-A587FF9DDBD2}" presName="node" presStyleLbl="node1" presStyleIdx="3" presStyleCnt="7">
        <dgm:presLayoutVars>
          <dgm:bulletEnabled val="1"/>
        </dgm:presLayoutVars>
      </dgm:prSet>
      <dgm:spPr/>
    </dgm:pt>
    <dgm:pt modelId="{51B4D65D-EC1C-1F41-9462-92B5949EB163}" type="pres">
      <dgm:prSet presAssocID="{8FD00FF2-8EC7-4399-9207-4207040831A3}" presName="sibTrans" presStyleCnt="0"/>
      <dgm:spPr/>
    </dgm:pt>
    <dgm:pt modelId="{9B08F638-D864-9E45-B9C0-E3D7C41BCB97}" type="pres">
      <dgm:prSet presAssocID="{94ED7F9A-835F-4DB5-83C4-51F14A81DAE3}" presName="node" presStyleLbl="node1" presStyleIdx="4" presStyleCnt="7">
        <dgm:presLayoutVars>
          <dgm:bulletEnabled val="1"/>
        </dgm:presLayoutVars>
      </dgm:prSet>
      <dgm:spPr/>
    </dgm:pt>
    <dgm:pt modelId="{C7E0D985-26DA-0044-A42E-EC921E30F592}" type="pres">
      <dgm:prSet presAssocID="{0BA0A20E-92EB-461A-9550-651933BC2E6A}" presName="sibTrans" presStyleCnt="0"/>
      <dgm:spPr/>
    </dgm:pt>
    <dgm:pt modelId="{2F413384-3921-904E-BC7A-42684501B255}" type="pres">
      <dgm:prSet presAssocID="{28E6B50E-3555-4515-8829-BFA7D574DFB8}" presName="node" presStyleLbl="node1" presStyleIdx="5" presStyleCnt="7">
        <dgm:presLayoutVars>
          <dgm:bulletEnabled val="1"/>
        </dgm:presLayoutVars>
      </dgm:prSet>
      <dgm:spPr/>
    </dgm:pt>
    <dgm:pt modelId="{F045B9EA-F452-BE4D-89CB-B5840784758E}" type="pres">
      <dgm:prSet presAssocID="{DED05C07-FDAE-46F2-8F49-1AB19B567338}" presName="sibTrans" presStyleCnt="0"/>
      <dgm:spPr/>
    </dgm:pt>
    <dgm:pt modelId="{EF804DAF-D3C9-A149-87C1-EC23722E28A6}" type="pres">
      <dgm:prSet presAssocID="{F154AD6C-CE16-4706-9BCA-25081DFC1082}" presName="node" presStyleLbl="node1" presStyleIdx="6" presStyleCnt="7">
        <dgm:presLayoutVars>
          <dgm:bulletEnabled val="1"/>
        </dgm:presLayoutVars>
      </dgm:prSet>
      <dgm:spPr/>
    </dgm:pt>
  </dgm:ptLst>
  <dgm:cxnLst>
    <dgm:cxn modelId="{B3CFD001-B305-654A-B1DA-CDDB24EEB244}" type="presOf" srcId="{00D7A6FA-F5AC-44C6-B91C-1F50484688D1}" destId="{6C59BC0B-1D5A-E048-B1B5-57F47A967A9D}" srcOrd="0" destOrd="0" presId="urn:microsoft.com/office/officeart/2005/8/layout/default"/>
    <dgm:cxn modelId="{22575E11-3772-1E43-BF29-93301077B098}" type="presOf" srcId="{679E10D9-3B34-4750-8642-A587FF9DDBD2}" destId="{52A8F60A-C43C-F74F-93ED-41430023E89B}" srcOrd="0" destOrd="0" presId="urn:microsoft.com/office/officeart/2005/8/layout/default"/>
    <dgm:cxn modelId="{5ED93717-AD1B-AF49-A36A-6C303CD01909}" type="presOf" srcId="{F154AD6C-CE16-4706-9BCA-25081DFC1082}" destId="{EF804DAF-D3C9-A149-87C1-EC23722E28A6}" srcOrd="0" destOrd="0" presId="urn:microsoft.com/office/officeart/2005/8/layout/default"/>
    <dgm:cxn modelId="{56B5EA25-7EE2-47B3-921A-2554DE39D005}" srcId="{4CDD00BC-E355-4D78-AFDF-846C66E92DAE}" destId="{28E6B50E-3555-4515-8829-BFA7D574DFB8}" srcOrd="5" destOrd="0" parTransId="{3DCD80B4-6A64-44F2-9066-3046CDEBF3D7}" sibTransId="{DED05C07-FDAE-46F2-8F49-1AB19B567338}"/>
    <dgm:cxn modelId="{A218683B-0720-9945-9AEA-3E14ED2C3227}" type="presOf" srcId="{28E6B50E-3555-4515-8829-BFA7D574DFB8}" destId="{2F413384-3921-904E-BC7A-42684501B255}" srcOrd="0" destOrd="0" presId="urn:microsoft.com/office/officeart/2005/8/layout/default"/>
    <dgm:cxn modelId="{29E09B3E-A6F7-4B31-8546-DA5E4BE9455D}" srcId="{4CDD00BC-E355-4D78-AFDF-846C66E92DAE}" destId="{F154AD6C-CE16-4706-9BCA-25081DFC1082}" srcOrd="6" destOrd="0" parTransId="{FBA185BC-E076-4028-9DA8-327F975BF64B}" sibTransId="{86EFBE80-344B-4765-A243-5710B1EF060B}"/>
    <dgm:cxn modelId="{DC387E59-2273-8448-A7D5-95893A5FE436}" type="presOf" srcId="{94ED7F9A-835F-4DB5-83C4-51F14A81DAE3}" destId="{9B08F638-D864-9E45-B9C0-E3D7C41BCB97}" srcOrd="0" destOrd="0" presId="urn:microsoft.com/office/officeart/2005/8/layout/default"/>
    <dgm:cxn modelId="{05332063-59DD-E046-B5A0-C18B299EB18F}" type="presOf" srcId="{5AB8FF3A-CBFE-4A40-A7EC-79729E56B42D}" destId="{C4D5EEC3-DE59-9E45-AB3F-2652C8E61F76}" srcOrd="0" destOrd="0" presId="urn:microsoft.com/office/officeart/2005/8/layout/default"/>
    <dgm:cxn modelId="{4BB19077-14A9-5749-B213-7D10D9780CBD}" type="presOf" srcId="{4CDD00BC-E355-4D78-AFDF-846C66E92DAE}" destId="{2B26CBB1-A830-9743-8F19-9822CF9CE000}" srcOrd="0" destOrd="0" presId="urn:microsoft.com/office/officeart/2005/8/layout/default"/>
    <dgm:cxn modelId="{BA22588B-6184-4142-A652-CF2628D0BAA8}" srcId="{4CDD00BC-E355-4D78-AFDF-846C66E92DAE}" destId="{20132B8F-715E-4D96-AACC-94419C24C49E}" srcOrd="2" destOrd="0" parTransId="{F3E272DD-99CE-4651-84FB-2E004559CF09}" sibTransId="{CFFBDFAD-3445-42AB-8856-48DD997594B0}"/>
    <dgm:cxn modelId="{73081F9E-8FC1-4B37-B9B8-FE8FEEB3E5BB}" srcId="{4CDD00BC-E355-4D78-AFDF-846C66E92DAE}" destId="{679E10D9-3B34-4750-8642-A587FF9DDBD2}" srcOrd="3" destOrd="0" parTransId="{1BA99955-EC59-4ED0-9969-3E316F2CAE72}" sibTransId="{8FD00FF2-8EC7-4399-9207-4207040831A3}"/>
    <dgm:cxn modelId="{370DC7A7-DD96-4C15-8C7B-A27E2E6B501B}" srcId="{4CDD00BC-E355-4D78-AFDF-846C66E92DAE}" destId="{94ED7F9A-835F-4DB5-83C4-51F14A81DAE3}" srcOrd="4" destOrd="0" parTransId="{4617D3FF-958A-49FF-A585-0315D7D2BC87}" sibTransId="{0BA0A20E-92EB-461A-9550-651933BC2E6A}"/>
    <dgm:cxn modelId="{A1F1E9C0-6225-8B4F-AAD0-4C37AA9DE6B9}" type="presOf" srcId="{20132B8F-715E-4D96-AACC-94419C24C49E}" destId="{3B2849D4-2ECE-DC4C-9005-974755D8DC03}" srcOrd="0" destOrd="0" presId="urn:microsoft.com/office/officeart/2005/8/layout/default"/>
    <dgm:cxn modelId="{CCAFF7C0-DEBA-4389-BB69-1703EC55747A}" srcId="{4CDD00BC-E355-4D78-AFDF-846C66E92DAE}" destId="{5AB8FF3A-CBFE-4A40-A7EC-79729E56B42D}" srcOrd="1" destOrd="0" parTransId="{77F9C10C-439F-4CC8-87C6-CB243C84BFE6}" sibTransId="{DDC8F73D-58FE-4957-8A80-6987D2DD2543}"/>
    <dgm:cxn modelId="{9297E4E2-A0ED-4A0D-A863-A7C95D34058C}" srcId="{4CDD00BC-E355-4D78-AFDF-846C66E92DAE}" destId="{00D7A6FA-F5AC-44C6-B91C-1F50484688D1}" srcOrd="0" destOrd="0" parTransId="{0ED684FE-658B-46FC-84D0-165F1551BE71}" sibTransId="{15DBDA9F-4EB5-460D-B64D-B6425285160F}"/>
    <dgm:cxn modelId="{F3A8A2EA-B47A-384B-AC1D-0B1F70336CB8}" type="presParOf" srcId="{2B26CBB1-A830-9743-8F19-9822CF9CE000}" destId="{6C59BC0B-1D5A-E048-B1B5-57F47A967A9D}" srcOrd="0" destOrd="0" presId="urn:microsoft.com/office/officeart/2005/8/layout/default"/>
    <dgm:cxn modelId="{EC2D984F-9723-E64D-ABF7-AF5D9A828FC7}" type="presParOf" srcId="{2B26CBB1-A830-9743-8F19-9822CF9CE000}" destId="{9D0CFE99-8D60-8A48-930A-A11976588892}" srcOrd="1" destOrd="0" presId="urn:microsoft.com/office/officeart/2005/8/layout/default"/>
    <dgm:cxn modelId="{ACF155DA-78F5-A74C-A492-E668458BDAD0}" type="presParOf" srcId="{2B26CBB1-A830-9743-8F19-9822CF9CE000}" destId="{C4D5EEC3-DE59-9E45-AB3F-2652C8E61F76}" srcOrd="2" destOrd="0" presId="urn:microsoft.com/office/officeart/2005/8/layout/default"/>
    <dgm:cxn modelId="{D61733B4-4BBB-7146-A250-54BF3BEBC5CA}" type="presParOf" srcId="{2B26CBB1-A830-9743-8F19-9822CF9CE000}" destId="{FC56925F-5DBE-8749-9058-90F1011C6241}" srcOrd="3" destOrd="0" presId="urn:microsoft.com/office/officeart/2005/8/layout/default"/>
    <dgm:cxn modelId="{30F891BE-0C95-7049-88D6-B7DAA91A537D}" type="presParOf" srcId="{2B26CBB1-A830-9743-8F19-9822CF9CE000}" destId="{3B2849D4-2ECE-DC4C-9005-974755D8DC03}" srcOrd="4" destOrd="0" presId="urn:microsoft.com/office/officeart/2005/8/layout/default"/>
    <dgm:cxn modelId="{C37EC645-DF1A-834F-9295-C413E3992EDD}" type="presParOf" srcId="{2B26CBB1-A830-9743-8F19-9822CF9CE000}" destId="{FB5E7308-1C7B-DA42-9CBB-545C9CA17E5C}" srcOrd="5" destOrd="0" presId="urn:microsoft.com/office/officeart/2005/8/layout/default"/>
    <dgm:cxn modelId="{72354AD0-DF4E-C74D-88D2-144ECCEE914A}" type="presParOf" srcId="{2B26CBB1-A830-9743-8F19-9822CF9CE000}" destId="{52A8F60A-C43C-F74F-93ED-41430023E89B}" srcOrd="6" destOrd="0" presId="urn:microsoft.com/office/officeart/2005/8/layout/default"/>
    <dgm:cxn modelId="{85A867DA-0A5C-1A48-9CB4-606C82F3A23A}" type="presParOf" srcId="{2B26CBB1-A830-9743-8F19-9822CF9CE000}" destId="{51B4D65D-EC1C-1F41-9462-92B5949EB163}" srcOrd="7" destOrd="0" presId="urn:microsoft.com/office/officeart/2005/8/layout/default"/>
    <dgm:cxn modelId="{3EDB37DE-E046-BA4A-93B6-63E3D9DB1C6B}" type="presParOf" srcId="{2B26CBB1-A830-9743-8F19-9822CF9CE000}" destId="{9B08F638-D864-9E45-B9C0-E3D7C41BCB97}" srcOrd="8" destOrd="0" presId="urn:microsoft.com/office/officeart/2005/8/layout/default"/>
    <dgm:cxn modelId="{EC5223DD-59F4-C24C-AC15-C3CB00CAD787}" type="presParOf" srcId="{2B26CBB1-A830-9743-8F19-9822CF9CE000}" destId="{C7E0D985-26DA-0044-A42E-EC921E30F592}" srcOrd="9" destOrd="0" presId="urn:microsoft.com/office/officeart/2005/8/layout/default"/>
    <dgm:cxn modelId="{4B6EE7BC-2450-1446-A476-8365419EAA94}" type="presParOf" srcId="{2B26CBB1-A830-9743-8F19-9822CF9CE000}" destId="{2F413384-3921-904E-BC7A-42684501B255}" srcOrd="10" destOrd="0" presId="urn:microsoft.com/office/officeart/2005/8/layout/default"/>
    <dgm:cxn modelId="{3A0D7E8C-3963-A243-9FE1-EFF9B86DBD38}" type="presParOf" srcId="{2B26CBB1-A830-9743-8F19-9822CF9CE000}" destId="{F045B9EA-F452-BE4D-89CB-B5840784758E}" srcOrd="11" destOrd="0" presId="urn:microsoft.com/office/officeart/2005/8/layout/default"/>
    <dgm:cxn modelId="{EF771DF8-2760-1345-B1EA-7018DA49EA13}" type="presParOf" srcId="{2B26CBB1-A830-9743-8F19-9822CF9CE000}" destId="{EF804DAF-D3C9-A149-87C1-EC23722E28A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5849B-A5F8-FC41-A3A7-76C13749BF9F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7FD21-D52A-074F-9D8D-5CDF6A04381B}">
      <dsp:nvSpPr>
        <dsp:cNvPr id="0" name=""/>
        <dsp:cNvSpPr/>
      </dsp:nvSpPr>
      <dsp:spPr>
        <a:xfrm>
          <a:off x="0" y="531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Introduction</a:t>
          </a:r>
          <a:endParaRPr lang="en-US" sz="2800" kern="1200"/>
        </a:p>
      </dsp:txBody>
      <dsp:txXfrm>
        <a:off x="0" y="531"/>
        <a:ext cx="10515600" cy="621467"/>
      </dsp:txXfrm>
    </dsp:sp>
    <dsp:sp modelId="{033E98EB-F9EF-F249-A33C-AC2969394732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12A53-37F2-6343-A9B6-E711477017FB}">
      <dsp:nvSpPr>
        <dsp:cNvPr id="0" name=""/>
        <dsp:cNvSpPr/>
      </dsp:nvSpPr>
      <dsp:spPr>
        <a:xfrm>
          <a:off x="0" y="621999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PMC</a:t>
          </a:r>
          <a:endParaRPr lang="en-US" sz="2800" kern="1200"/>
        </a:p>
      </dsp:txBody>
      <dsp:txXfrm>
        <a:off x="0" y="621999"/>
        <a:ext cx="10515600" cy="621467"/>
      </dsp:txXfrm>
    </dsp:sp>
    <dsp:sp modelId="{3F9ECB56-F7BD-984C-8900-D6FED350DA44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FEEDA-7D33-624F-9DE5-4B10C9B1E8B4}">
      <dsp:nvSpPr>
        <dsp:cNvPr id="0" name=""/>
        <dsp:cNvSpPr/>
      </dsp:nvSpPr>
      <dsp:spPr>
        <a:xfrm>
          <a:off x="0" y="1243467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CNN</a:t>
          </a:r>
          <a:endParaRPr lang="en-US" sz="2800" kern="1200"/>
        </a:p>
      </dsp:txBody>
      <dsp:txXfrm>
        <a:off x="0" y="1243467"/>
        <a:ext cx="10515600" cy="621467"/>
      </dsp:txXfrm>
    </dsp:sp>
    <dsp:sp modelId="{100A703D-6665-8E49-879B-F43BD3C6E70D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3BDE5-533D-C841-A37F-70AF070BA98B}">
      <dsp:nvSpPr>
        <dsp:cNvPr id="0" name=""/>
        <dsp:cNvSpPr/>
      </dsp:nvSpPr>
      <dsp:spPr>
        <a:xfrm>
          <a:off x="0" y="1864935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Carte de Kohonen</a:t>
          </a:r>
          <a:endParaRPr lang="en-US" sz="2800" kern="1200"/>
        </a:p>
      </dsp:txBody>
      <dsp:txXfrm>
        <a:off x="0" y="1864935"/>
        <a:ext cx="10515600" cy="621467"/>
      </dsp:txXfrm>
    </dsp:sp>
    <dsp:sp modelId="{3A99526E-F649-2544-8BDC-AA1F94AD4268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EDC29-F10D-A640-A1DD-7144E43E2AD7}">
      <dsp:nvSpPr>
        <dsp:cNvPr id="0" name=""/>
        <dsp:cNvSpPr/>
      </dsp:nvSpPr>
      <dsp:spPr>
        <a:xfrm>
          <a:off x="0" y="2486402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GAN</a:t>
          </a:r>
          <a:endParaRPr lang="en-US" sz="2800" kern="1200"/>
        </a:p>
      </dsp:txBody>
      <dsp:txXfrm>
        <a:off x="0" y="2486402"/>
        <a:ext cx="10515600" cy="621467"/>
      </dsp:txXfrm>
    </dsp:sp>
    <dsp:sp modelId="{DBF2BD97-3064-AF40-A90C-B2708079FB8A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56F0C-9292-DA4C-9A8D-0556FB0428E3}">
      <dsp:nvSpPr>
        <dsp:cNvPr id="0" name=""/>
        <dsp:cNvSpPr/>
      </dsp:nvSpPr>
      <dsp:spPr>
        <a:xfrm>
          <a:off x="0" y="3107870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Étique</a:t>
          </a:r>
          <a:endParaRPr lang="en-US" sz="2800" kern="1200"/>
        </a:p>
      </dsp:txBody>
      <dsp:txXfrm>
        <a:off x="0" y="3107870"/>
        <a:ext cx="10515600" cy="621467"/>
      </dsp:txXfrm>
    </dsp:sp>
    <dsp:sp modelId="{A0CBC0B5-CAAB-BE4A-9E6F-821819F0AB2F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1B236-C0C1-4F4D-9E92-42097D5BECBC}">
      <dsp:nvSpPr>
        <dsp:cNvPr id="0" name=""/>
        <dsp:cNvSpPr/>
      </dsp:nvSpPr>
      <dsp:spPr>
        <a:xfrm>
          <a:off x="0" y="3729338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Conclusion</a:t>
          </a:r>
          <a:endParaRPr lang="en-US" sz="2800" kern="1200"/>
        </a:p>
      </dsp:txBody>
      <dsp:txXfrm>
        <a:off x="0" y="3729338"/>
        <a:ext cx="10515600" cy="62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9BC0B-1D5A-E048-B1B5-57F47A967A9D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Principe :</a:t>
          </a:r>
          <a:endParaRPr lang="en-US" sz="1800" kern="1200" dirty="0"/>
        </a:p>
      </dsp:txBody>
      <dsp:txXfrm>
        <a:off x="3080" y="587032"/>
        <a:ext cx="2444055" cy="1466433"/>
      </dsp:txXfrm>
    </dsp:sp>
    <dsp:sp modelId="{C4D5EEC3-DE59-9E45-AB3F-2652C8E61F76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131242"/>
                <a:satOff val="7048"/>
                <a:lumOff val="-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1242"/>
                <a:satOff val="7048"/>
                <a:lumOff val="-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1242"/>
                <a:satOff val="7048"/>
                <a:lumOff val="-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Projection des données de grande dimension dans un espace 2D.</a:t>
          </a:r>
          <a:endParaRPr lang="en-US" sz="1800" kern="1200"/>
        </a:p>
      </dsp:txBody>
      <dsp:txXfrm>
        <a:off x="2691541" y="587032"/>
        <a:ext cx="2444055" cy="1466433"/>
      </dsp:txXfrm>
    </dsp:sp>
    <dsp:sp modelId="{3B2849D4-2ECE-DC4C-9005-974755D8DC03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262483"/>
                <a:satOff val="14096"/>
                <a:lumOff val="-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62483"/>
                <a:satOff val="14096"/>
                <a:lumOff val="-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62483"/>
                <a:satOff val="14096"/>
                <a:lumOff val="-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Chaque neurone de la grille représente un cluster de données similaires.</a:t>
          </a:r>
          <a:endParaRPr lang="en-US" sz="1800" kern="1200" dirty="0"/>
        </a:p>
      </dsp:txBody>
      <dsp:txXfrm>
        <a:off x="5380002" y="587032"/>
        <a:ext cx="2444055" cy="1466433"/>
      </dsp:txXfrm>
    </dsp:sp>
    <dsp:sp modelId="{52A8F60A-C43C-F74F-93ED-41430023E89B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393725"/>
                <a:satOff val="21144"/>
                <a:lumOff val="-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93725"/>
                <a:satOff val="21144"/>
                <a:lumOff val="-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93725"/>
                <a:satOff val="21144"/>
                <a:lumOff val="-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L'apprentissage: ajustement des poids pour rapprocher les neurones des données qu'ils représentent.</a:t>
          </a:r>
          <a:endParaRPr lang="en-US" sz="1800" kern="1200" dirty="0"/>
        </a:p>
      </dsp:txBody>
      <dsp:txXfrm>
        <a:off x="8068463" y="587032"/>
        <a:ext cx="2444055" cy="1466433"/>
      </dsp:txXfrm>
    </dsp:sp>
    <dsp:sp modelId="{9B08F638-D864-9E45-B9C0-E3D7C41BCB97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524966"/>
                <a:satOff val="28192"/>
                <a:lumOff val="-10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24966"/>
                <a:satOff val="28192"/>
                <a:lumOff val="-10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24966"/>
                <a:satOff val="28192"/>
                <a:lumOff val="-10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i="0" kern="1200"/>
            <a:t>Applications :</a:t>
          </a:r>
          <a:endParaRPr lang="en-US" sz="1800" kern="1200"/>
        </a:p>
      </dsp:txBody>
      <dsp:txXfrm>
        <a:off x="1347311" y="2297871"/>
        <a:ext cx="2444055" cy="1466433"/>
      </dsp:txXfrm>
    </dsp:sp>
    <dsp:sp modelId="{2F413384-3921-904E-BC7A-42684501B255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656208"/>
                <a:satOff val="35240"/>
                <a:lumOff val="-1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56208"/>
                <a:satOff val="35240"/>
                <a:lumOff val="-1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56208"/>
                <a:satOff val="35240"/>
                <a:lumOff val="-1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i="0" kern="1200"/>
            <a:t>Classification de données non labellisées.</a:t>
          </a:r>
          <a:endParaRPr lang="en-US" sz="1800" kern="1200"/>
        </a:p>
      </dsp:txBody>
      <dsp:txXfrm>
        <a:off x="4035772" y="2297871"/>
        <a:ext cx="2444055" cy="1466433"/>
      </dsp:txXfrm>
    </dsp:sp>
    <dsp:sp modelId="{EF804DAF-D3C9-A149-87C1-EC23722E28A6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787450"/>
                <a:satOff val="42288"/>
                <a:lumOff val="-1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87450"/>
                <a:satOff val="42288"/>
                <a:lumOff val="-1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87450"/>
                <a:satOff val="42288"/>
                <a:lumOff val="-1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i="0" kern="1200"/>
            <a:t>Visualisation des relations entre les données dans des espaces complexes.</a:t>
          </a:r>
          <a:endParaRPr lang="en-US" sz="1800" kern="1200"/>
        </a:p>
      </dsp:txBody>
      <dsp:txXfrm>
        <a:off x="672423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CFA67-CAE1-794C-8441-8C31EFC8BBE9}" type="datetimeFigureOut">
              <a:rPr lang="fr-FR" smtClean="0"/>
              <a:t>08/01/2025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7F29D-8DA4-3442-8F23-457FF3ABF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27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7F29D-8DA4-3442-8F23-457FF3ABF5A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51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7F29D-8DA4-3442-8F23-457FF3ABF5A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12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9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260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8628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817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788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2105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8179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6530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4372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6849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3367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610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1CC32-6A6B-4E2E-BBA1-6864F305DA2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0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localhost:8501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Rectangle 106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n Alternative to Conventional Neural Networks Could Help Reveal What AI Is  Doing behind the Scenes | Scientific American">
            <a:extLst>
              <a:ext uri="{FF2B5EF4-FFF2-40B4-BE49-F238E27FC236}">
                <a16:creationId xmlns:a16="http://schemas.microsoft.com/office/drawing/2014/main" id="{C4CC35F7-5AD6-1DA9-96C6-ABA16F2D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3" r="-1" b="1847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E6F113-3ED8-2BCB-122F-B8F0CD70B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Réseaux neuronaux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C672D2-994F-3A82-7E24-C766D197F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Étudiante : KHELID Lilya-Nada</a:t>
            </a:r>
          </a:p>
          <a:p>
            <a:r>
              <a:rPr lang="fr-FR">
                <a:solidFill>
                  <a:schemeClr val="bg1"/>
                </a:solidFill>
              </a:rPr>
              <a:t>Professeure : VALIBOUZE Annick</a:t>
            </a:r>
          </a:p>
        </p:txBody>
      </p:sp>
      <p:sp>
        <p:nvSpPr>
          <p:cNvPr id="106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0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167E901-86A7-A6AB-EAD2-17F3096F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u="none" strike="noStrike" dirty="0">
                <a:effectLst/>
              </a:rPr>
              <a:t>GAN (Generative Adversarial Network) sur MNIST</a:t>
            </a:r>
            <a:endParaRPr lang="en-US" sz="3600" dirty="0"/>
          </a:p>
        </p:txBody>
      </p:sp>
      <p:pic>
        <p:nvPicPr>
          <p:cNvPr id="2" name="Image 1" descr="Une image contenant diagramme, capture d’écran, ligne, Plan&#10;&#10;Description générée automatiquement">
            <a:extLst>
              <a:ext uri="{FF2B5EF4-FFF2-40B4-BE49-F238E27FC236}">
                <a16:creationId xmlns:a16="http://schemas.microsoft.com/office/drawing/2014/main" id="{B609CEFC-0D57-501C-E6E8-ADBF8DE180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b="72"/>
          <a:stretch/>
        </p:blipFill>
        <p:spPr>
          <a:xfrm>
            <a:off x="20" y="-39"/>
            <a:ext cx="12191980" cy="4172740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6E91CC32-6A6B-4E2E-BBA1-6864F305DA2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82273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683250"/>
            <a:ext cx="2743200" cy="383973"/>
          </a:xfrm>
        </p:spPr>
        <p:txBody>
          <a:bodyPr/>
          <a:lstStyle/>
          <a:p>
            <a:fld id="{6E91CC32-6A6B-4E2E-BBA1-6864F305DA26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167E901-86A7-A6AB-EAD2-17F3096F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27995"/>
            <a:ext cx="11518900" cy="1325563"/>
          </a:xfrm>
        </p:spPr>
        <p:txBody>
          <a:bodyPr>
            <a:normAutofit/>
          </a:bodyPr>
          <a:lstStyle/>
          <a:p>
            <a:r>
              <a:rPr lang="en-US" sz="4400" b="0" i="0" u="none" strike="noStrike" dirty="0">
                <a:effectLst/>
              </a:rPr>
              <a:t>GAN (Generative Adversarial Network) sur MNIST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0C040A-46AE-0B27-F1A0-FA0057675011}"/>
              </a:ext>
            </a:extLst>
          </p:cNvPr>
          <p:cNvSpPr txBox="1"/>
          <p:nvPr/>
        </p:nvSpPr>
        <p:spPr>
          <a:xfrm>
            <a:off x="1816100" y="14535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2E74B6"/>
                </a:solidFill>
                <a:effectLst/>
                <a:latin typeface="Helvetica" pitchFamily="2" charset="0"/>
              </a:rPr>
              <a:t>GAN standard</a:t>
            </a:r>
            <a:endParaRPr lang="fr-FR" dirty="0">
              <a:solidFill>
                <a:srgbClr val="2E74B6"/>
              </a:solidFill>
              <a:effectLst/>
              <a:latin typeface="Helvetica" pitchFamily="2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0B10F796-77FC-E471-90B5-1BEC3BCD0E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5621" y="3440220"/>
            <a:ext cx="1255161" cy="3908"/>
          </a:xfrm>
          <a:prstGeom prst="line">
            <a:avLst/>
          </a:prstGeom>
          <a:noFill/>
          <a:ln w="88900" cap="rnd">
            <a:gradFill>
              <a:gsLst>
                <a:gs pos="0">
                  <a:schemeClr val="accent3">
                    <a:lumMod val="75000"/>
                  </a:schemeClr>
                </a:gs>
                <a:gs pos="25000">
                  <a:schemeClr val="accent3"/>
                </a:gs>
              </a:gsLst>
              <a:lin ang="19800000" scaled="0"/>
            </a:gradFill>
            <a:prstDash val="solid"/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4A8C9E9-6096-CF24-2524-2ED80BB0AF65}"/>
              </a:ext>
            </a:extLst>
          </p:cNvPr>
          <p:cNvSpPr>
            <a:spLocks/>
          </p:cNvSpPr>
          <p:nvPr/>
        </p:nvSpPr>
        <p:spPr bwMode="auto">
          <a:xfrm>
            <a:off x="5525031" y="3444131"/>
            <a:ext cx="400589" cy="802251"/>
          </a:xfrm>
          <a:custGeom>
            <a:avLst/>
            <a:gdLst>
              <a:gd name="T0" fmla="*/ 129 w 129"/>
              <a:gd name="T1" fmla="*/ 258 h 258"/>
              <a:gd name="T2" fmla="*/ 0 w 129"/>
              <a:gd name="T3" fmla="*/ 129 h 258"/>
              <a:gd name="T4" fmla="*/ 129 w 129"/>
              <a:gd name="T5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129" y="258"/>
                </a:moveTo>
                <a:cubicBezTo>
                  <a:pt x="57" y="258"/>
                  <a:pt x="0" y="200"/>
                  <a:pt x="0" y="129"/>
                </a:cubicBezTo>
                <a:cubicBezTo>
                  <a:pt x="0" y="57"/>
                  <a:pt x="57" y="0"/>
                  <a:pt x="129" y="0"/>
                </a:cubicBezTo>
              </a:path>
            </a:pathLst>
          </a:custGeom>
          <a:noFill/>
          <a:ln w="88900" cap="rnd">
            <a:gradFill>
              <a:gsLst>
                <a:gs pos="0">
                  <a:schemeClr val="accent3">
                    <a:lumMod val="75000"/>
                  </a:schemeClr>
                </a:gs>
                <a:gs pos="32000">
                  <a:schemeClr val="accent3"/>
                </a:gs>
              </a:gsLst>
              <a:lin ang="5400000" scaled="1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F21A0C9-C834-785E-A9B1-60E4752B3E4F}"/>
              </a:ext>
            </a:extLst>
          </p:cNvPr>
          <p:cNvSpPr>
            <a:spLocks/>
          </p:cNvSpPr>
          <p:nvPr/>
        </p:nvSpPr>
        <p:spPr bwMode="auto">
          <a:xfrm>
            <a:off x="5925620" y="3444131"/>
            <a:ext cx="400589" cy="802251"/>
          </a:xfrm>
          <a:custGeom>
            <a:avLst/>
            <a:gdLst>
              <a:gd name="T0" fmla="*/ 0 w 129"/>
              <a:gd name="T1" fmla="*/ 0 h 258"/>
              <a:gd name="T2" fmla="*/ 129 w 129"/>
              <a:gd name="T3" fmla="*/ 129 h 258"/>
              <a:gd name="T4" fmla="*/ 0 w 129"/>
              <a:gd name="T5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0" y="0"/>
                </a:moveTo>
                <a:cubicBezTo>
                  <a:pt x="71" y="0"/>
                  <a:pt x="129" y="57"/>
                  <a:pt x="129" y="129"/>
                </a:cubicBezTo>
                <a:cubicBezTo>
                  <a:pt x="129" y="200"/>
                  <a:pt x="71" y="258"/>
                  <a:pt x="0" y="258"/>
                </a:cubicBezTo>
              </a:path>
            </a:pathLst>
          </a:custGeom>
          <a:noFill/>
          <a:ln w="88900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69E553A7-8058-8116-D02F-972B177AD9E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49699" y="3429000"/>
            <a:ext cx="1975921" cy="15132"/>
          </a:xfrm>
          <a:prstGeom prst="line">
            <a:avLst/>
          </a:prstGeom>
          <a:noFill/>
          <a:ln w="88900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F5EBE2-7749-9F0F-0073-1D3561AEC725}"/>
              </a:ext>
            </a:extLst>
          </p:cNvPr>
          <p:cNvSpPr/>
          <p:nvPr/>
        </p:nvSpPr>
        <p:spPr>
          <a:xfrm>
            <a:off x="5550431" y="3612467"/>
            <a:ext cx="726960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sz="1200" dirty="0"/>
              <a:t>Ajout de couches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D427AC6-C443-524A-A690-DB9A84579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943100"/>
            <a:ext cx="4533900" cy="45339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49F29E7-E228-4F5B-E7F4-ADD213A59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40" y="1943100"/>
            <a:ext cx="4525560" cy="452556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3C13B2E-C480-6383-F0D0-41EAD4ADA3E7}"/>
              </a:ext>
            </a:extLst>
          </p:cNvPr>
          <p:cNvSpPr txBox="1"/>
          <p:nvPr/>
        </p:nvSpPr>
        <p:spPr>
          <a:xfrm>
            <a:off x="8712200" y="1444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2E74B6"/>
                </a:solidFill>
                <a:effectLst/>
                <a:latin typeface="Helvetica" pitchFamily="2" charset="0"/>
              </a:rPr>
              <a:t>GAN optimisé</a:t>
            </a:r>
            <a:endParaRPr lang="fr-FR" dirty="0">
              <a:solidFill>
                <a:srgbClr val="2E74B6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09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1739136" y="623322"/>
            <a:ext cx="9015687" cy="2780759"/>
          </a:xfrm>
          <a:prstGeom prst="rect">
            <a:avLst/>
          </a:prstGeom>
          <a:solidFill>
            <a:schemeClr val="accent1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4" name="Rectangle 53"/>
          <p:cNvSpPr/>
          <p:nvPr/>
        </p:nvSpPr>
        <p:spPr>
          <a:xfrm>
            <a:off x="1739625" y="3536756"/>
            <a:ext cx="9015687" cy="2780759"/>
          </a:xfrm>
          <a:prstGeom prst="rect">
            <a:avLst/>
          </a:prstGeom>
          <a:solidFill>
            <a:schemeClr val="accent5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Rectangle 6"/>
          <p:cNvSpPr/>
          <p:nvPr/>
        </p:nvSpPr>
        <p:spPr>
          <a:xfrm>
            <a:off x="1739136" y="522734"/>
            <a:ext cx="9015687" cy="2780759"/>
          </a:xfrm>
          <a:prstGeom prst="rect">
            <a:avLst/>
          </a:prstGeom>
          <a:solidFill>
            <a:schemeClr val="bg1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Parallelogram 5"/>
          <p:cNvSpPr/>
          <p:nvPr/>
        </p:nvSpPr>
        <p:spPr>
          <a:xfrm rot="5400000">
            <a:off x="1354554" y="955473"/>
            <a:ext cx="733922" cy="327723"/>
          </a:xfrm>
          <a:prstGeom prst="parallelogram">
            <a:avLst>
              <a:gd name="adj" fmla="val 47451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Right Arrow 23"/>
          <p:cNvSpPr/>
          <p:nvPr/>
        </p:nvSpPr>
        <p:spPr>
          <a:xfrm>
            <a:off x="1739135" y="667411"/>
            <a:ext cx="3197289" cy="926920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ffectLst>
            <a:outerShdw blurRad="25400" algn="ctr" rotWithShape="0">
              <a:schemeClr val="bg1">
                <a:lumMod val="75000"/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133"/>
          </a:p>
        </p:txBody>
      </p:sp>
      <p:sp>
        <p:nvSpPr>
          <p:cNvPr id="4" name="Right Arrow 3"/>
          <p:cNvSpPr/>
          <p:nvPr/>
        </p:nvSpPr>
        <p:spPr>
          <a:xfrm>
            <a:off x="1557654" y="625231"/>
            <a:ext cx="3525014" cy="926920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133"/>
              <a:t>Interpretability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39625" y="3436168"/>
            <a:ext cx="9015687" cy="2780759"/>
          </a:xfrm>
          <a:prstGeom prst="rect">
            <a:avLst/>
          </a:prstGeom>
          <a:solidFill>
            <a:schemeClr val="bg1"/>
          </a:solidFill>
          <a:ln w="3175">
            <a:solidFill>
              <a:srgbClr val="7F7F7F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3" name="Parallelogram 32"/>
          <p:cNvSpPr/>
          <p:nvPr/>
        </p:nvSpPr>
        <p:spPr>
          <a:xfrm rot="5400000">
            <a:off x="1355043" y="3868906"/>
            <a:ext cx="733922" cy="327723"/>
          </a:xfrm>
          <a:prstGeom prst="parallelogram">
            <a:avLst>
              <a:gd name="adj" fmla="val 47451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4" name="Right Arrow 33"/>
          <p:cNvSpPr/>
          <p:nvPr/>
        </p:nvSpPr>
        <p:spPr>
          <a:xfrm>
            <a:off x="1739624" y="3580845"/>
            <a:ext cx="3197289" cy="926920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ffectLst>
            <a:outerShdw blurRad="25400" algn="ctr" rotWithShape="0">
              <a:schemeClr val="bg1">
                <a:lumMod val="75000"/>
                <a:alpha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133"/>
          </a:p>
        </p:txBody>
      </p:sp>
      <p:sp>
        <p:nvSpPr>
          <p:cNvPr id="35" name="Right Arrow 34"/>
          <p:cNvSpPr/>
          <p:nvPr/>
        </p:nvSpPr>
        <p:spPr>
          <a:xfrm>
            <a:off x="1558143" y="3538665"/>
            <a:ext cx="3525014" cy="926920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133"/>
              <a:t>Explicability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28198" y="1417802"/>
            <a:ext cx="5281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Quote from XAI:</a:t>
            </a:r>
          </a:p>
          <a:p>
            <a:r>
              <a:rPr lang="fr-FR">
                <a:solidFill>
                  <a:srgbClr val="000000"/>
                </a:solidFill>
                <a:effectLst/>
                <a:latin typeface="Helvetica" pitchFamily="2" charset="0"/>
              </a:rPr>
              <a:t>‘the ability</a:t>
            </a:r>
            <a:r>
              <a:rPr lang="fr-FR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fr-FR">
                <a:solidFill>
                  <a:srgbClr val="000000"/>
                </a:solidFill>
                <a:effectLst/>
                <a:latin typeface="Helvetica" pitchFamily="2" charset="0"/>
              </a:rPr>
              <a:t>to explain or to provide the meaning in understandable terms to a </a:t>
            </a:r>
            <a:r>
              <a:rPr lang="fr-FR" b="1">
                <a:solidFill>
                  <a:srgbClr val="000000"/>
                </a:solidFill>
                <a:effectLst/>
                <a:latin typeface="Helvetica" pitchFamily="2" charset="0"/>
              </a:rPr>
              <a:t>human</a:t>
            </a:r>
            <a:r>
              <a:rPr lang="fr-FR">
                <a:solidFill>
                  <a:srgbClr val="000000"/>
                </a:solidFill>
                <a:effectLst/>
                <a:latin typeface="Helvetica" pitchFamily="2" charset="0"/>
              </a:rPr>
              <a:t>.’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28198" y="4273639"/>
            <a:ext cx="5622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Quote from XAI:</a:t>
            </a:r>
          </a:p>
          <a:p>
            <a:pPr algn="just"/>
            <a:r>
              <a:rPr lang="fr-FR">
                <a:solidFill>
                  <a:srgbClr val="000000"/>
                </a:solidFill>
                <a:effectLst/>
                <a:latin typeface="Helvetica" pitchFamily="2" charset="0"/>
              </a:rPr>
              <a:t>‘explainability is associated with the notion of explanation as an interface between humans and a </a:t>
            </a:r>
            <a:r>
              <a:rPr lang="fr-FR" b="1">
                <a:solidFill>
                  <a:srgbClr val="000000"/>
                </a:solidFill>
                <a:effectLst/>
                <a:latin typeface="Helvetica" pitchFamily="2" charset="0"/>
              </a:rPr>
              <a:t>decision-maker</a:t>
            </a:r>
            <a:r>
              <a:rPr lang="fr-FR">
                <a:solidFill>
                  <a:srgbClr val="000000"/>
                </a:solidFill>
                <a:effectLst/>
                <a:latin typeface="Helvetica" pitchFamily="2" charset="0"/>
              </a:rPr>
              <a:t> that is, at the same time, both an accurate proxy of the decision-maker and comprehensible to humans...’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556531" y="850541"/>
            <a:ext cx="2698954" cy="21251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scene3d>
            <a:camera prst="perspectiveContrastingLeftFacing" fov="4500000">
              <a:rot lat="598847" lon="1496540" rev="21573483"/>
            </a:camera>
            <a:lightRig rig="threePt" dir="t"/>
          </a:scene3d>
          <a:sp3d extrusionH="254000">
            <a:bevelT w="38100" h="0"/>
            <a:extrusionClr>
              <a:schemeClr val="bg1">
                <a:lumMod val="50000"/>
              </a:schemeClr>
            </a:extrusionClr>
          </a:sp3d>
        </p:spPr>
        <p:txBody>
          <a:bodyPr wrap="none" anchor="ctr" anchorCtr="0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9" name="Rectangle 58"/>
          <p:cNvSpPr/>
          <p:nvPr/>
        </p:nvSpPr>
        <p:spPr>
          <a:xfrm>
            <a:off x="7596852" y="3763975"/>
            <a:ext cx="2698954" cy="212514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scene3d>
            <a:camera prst="perspectiveContrastingLeftFacing" fov="4500000">
              <a:rot lat="598847" lon="1496540" rev="21573483"/>
            </a:camera>
            <a:lightRig rig="threePt" dir="t"/>
          </a:scene3d>
          <a:sp3d extrusionH="254000">
            <a:bevelT w="38100" h="0"/>
            <a:extrusionClr>
              <a:schemeClr val="bg1">
                <a:lumMod val="50000"/>
              </a:schemeClr>
            </a:extrusionClr>
          </a:sp3d>
        </p:spPr>
        <p:txBody>
          <a:bodyPr wrap="none" anchor="ctr" anchorCtr="0">
            <a:noAutofit/>
          </a:bodyPr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4007223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Bleu électrique, bleu vert, capture d’écran&#10;&#10;Description générée automatiquement">
            <a:extLst>
              <a:ext uri="{FF2B5EF4-FFF2-40B4-BE49-F238E27FC236}">
                <a16:creationId xmlns:a16="http://schemas.microsoft.com/office/drawing/2014/main" id="{74E2467E-FC17-9FAC-54A5-6ACDD0BD1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2" y="672351"/>
            <a:ext cx="10015827" cy="2756649"/>
          </a:xfrm>
          <a:prstGeom prst="rect">
            <a:avLst/>
          </a:prstGeom>
          <a:effectLst>
            <a:outerShdw blurRad="50800" dist="209505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 descr="Une image contenant diagramme, capture d’écran&#10;&#10;Description générée automatiquement">
            <a:extLst>
              <a:ext uri="{FF2B5EF4-FFF2-40B4-BE49-F238E27FC236}">
                <a16:creationId xmlns:a16="http://schemas.microsoft.com/office/drawing/2014/main" id="{99DCC909-A310-7FAD-69D0-57E7551FB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09" y="3747914"/>
            <a:ext cx="9554392" cy="2629648"/>
          </a:xfrm>
          <a:prstGeom prst="rect">
            <a:avLst/>
          </a:prstGeom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90516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16000" y="2226358"/>
            <a:ext cx="5538091" cy="9690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/>
          <p:cNvSpPr/>
          <p:nvPr/>
        </p:nvSpPr>
        <p:spPr>
          <a:xfrm>
            <a:off x="1016000" y="3188643"/>
            <a:ext cx="5538091" cy="96906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Rectangle 18"/>
          <p:cNvSpPr/>
          <p:nvPr/>
        </p:nvSpPr>
        <p:spPr>
          <a:xfrm>
            <a:off x="1016000" y="4152430"/>
            <a:ext cx="5538091" cy="96906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0" name="Rectangle 19"/>
          <p:cNvSpPr/>
          <p:nvPr/>
        </p:nvSpPr>
        <p:spPr>
          <a:xfrm>
            <a:off x="1016000" y="1264072"/>
            <a:ext cx="5538091" cy="9690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96131" y="-4144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Explainers</a:t>
            </a:r>
          </a:p>
        </p:txBody>
      </p:sp>
      <p:sp>
        <p:nvSpPr>
          <p:cNvPr id="10" name="Freeform 37"/>
          <p:cNvSpPr>
            <a:spLocks/>
          </p:cNvSpPr>
          <p:nvPr/>
        </p:nvSpPr>
        <p:spPr bwMode="auto">
          <a:xfrm>
            <a:off x="1196637" y="6309573"/>
            <a:ext cx="5000668" cy="4436500"/>
          </a:xfrm>
          <a:custGeom>
            <a:avLst/>
            <a:gdLst>
              <a:gd name="T0" fmla="*/ 1178 w 1554"/>
              <a:gd name="T1" fmla="*/ 59 h 1379"/>
              <a:gd name="T2" fmla="*/ 1171 w 1554"/>
              <a:gd name="T3" fmla="*/ 26 h 1379"/>
              <a:gd name="T4" fmla="*/ 1149 w 1554"/>
              <a:gd name="T5" fmla="*/ 0 h 1379"/>
              <a:gd name="T6" fmla="*/ 1120 w 1554"/>
              <a:gd name="T7" fmla="*/ 7 h 1379"/>
              <a:gd name="T8" fmla="*/ 1085 w 1554"/>
              <a:gd name="T9" fmla="*/ 8 h 1379"/>
              <a:gd name="T10" fmla="*/ 1038 w 1554"/>
              <a:gd name="T11" fmla="*/ 24 h 1379"/>
              <a:gd name="T12" fmla="*/ 960 w 1554"/>
              <a:gd name="T13" fmla="*/ 59 h 1379"/>
              <a:gd name="T14" fmla="*/ 902 w 1554"/>
              <a:gd name="T15" fmla="*/ 98 h 1379"/>
              <a:gd name="T16" fmla="*/ 864 w 1554"/>
              <a:gd name="T17" fmla="*/ 118 h 1379"/>
              <a:gd name="T18" fmla="*/ 757 w 1554"/>
              <a:gd name="T19" fmla="*/ 209 h 1379"/>
              <a:gd name="T20" fmla="*/ 653 w 1554"/>
              <a:gd name="T21" fmla="*/ 295 h 1379"/>
              <a:gd name="T22" fmla="*/ 607 w 1554"/>
              <a:gd name="T23" fmla="*/ 352 h 1379"/>
              <a:gd name="T24" fmla="*/ 543 w 1554"/>
              <a:gd name="T25" fmla="*/ 404 h 1379"/>
              <a:gd name="T26" fmla="*/ 502 w 1554"/>
              <a:gd name="T27" fmla="*/ 444 h 1379"/>
              <a:gd name="T28" fmla="*/ 469 w 1554"/>
              <a:gd name="T29" fmla="*/ 479 h 1379"/>
              <a:gd name="T30" fmla="*/ 528 w 1554"/>
              <a:gd name="T31" fmla="*/ 366 h 1379"/>
              <a:gd name="T32" fmla="*/ 558 w 1554"/>
              <a:gd name="T33" fmla="*/ 304 h 1379"/>
              <a:gd name="T34" fmla="*/ 524 w 1554"/>
              <a:gd name="T35" fmla="*/ 181 h 1379"/>
              <a:gd name="T36" fmla="*/ 406 w 1554"/>
              <a:gd name="T37" fmla="*/ 272 h 1379"/>
              <a:gd name="T38" fmla="*/ 379 w 1554"/>
              <a:gd name="T39" fmla="*/ 397 h 1379"/>
              <a:gd name="T40" fmla="*/ 263 w 1554"/>
              <a:gd name="T41" fmla="*/ 581 h 1379"/>
              <a:gd name="T42" fmla="*/ 214 w 1554"/>
              <a:gd name="T43" fmla="*/ 697 h 1379"/>
              <a:gd name="T44" fmla="*/ 133 w 1554"/>
              <a:gd name="T45" fmla="*/ 878 h 1379"/>
              <a:gd name="T46" fmla="*/ 77 w 1554"/>
              <a:gd name="T47" fmla="*/ 1078 h 1379"/>
              <a:gd name="T48" fmla="*/ 0 w 1554"/>
              <a:gd name="T49" fmla="*/ 1293 h 1379"/>
              <a:gd name="T50" fmla="*/ 1477 w 1554"/>
              <a:gd name="T51" fmla="*/ 1379 h 1379"/>
              <a:gd name="T52" fmla="*/ 1495 w 1554"/>
              <a:gd name="T53" fmla="*/ 1298 h 1379"/>
              <a:gd name="T54" fmla="*/ 1509 w 1554"/>
              <a:gd name="T55" fmla="*/ 1188 h 1379"/>
              <a:gd name="T56" fmla="*/ 1503 w 1554"/>
              <a:gd name="T57" fmla="*/ 1122 h 1379"/>
              <a:gd name="T58" fmla="*/ 1542 w 1554"/>
              <a:gd name="T59" fmla="*/ 1006 h 1379"/>
              <a:gd name="T60" fmla="*/ 1542 w 1554"/>
              <a:gd name="T61" fmla="*/ 953 h 1379"/>
              <a:gd name="T62" fmla="*/ 1543 w 1554"/>
              <a:gd name="T63" fmla="*/ 898 h 1379"/>
              <a:gd name="T64" fmla="*/ 1537 w 1554"/>
              <a:gd name="T65" fmla="*/ 841 h 1379"/>
              <a:gd name="T66" fmla="*/ 1509 w 1554"/>
              <a:gd name="T67" fmla="*/ 764 h 1379"/>
              <a:gd name="T68" fmla="*/ 1472 w 1554"/>
              <a:gd name="T69" fmla="*/ 716 h 1379"/>
              <a:gd name="T70" fmla="*/ 1468 w 1554"/>
              <a:gd name="T71" fmla="*/ 673 h 1379"/>
              <a:gd name="T72" fmla="*/ 1427 w 1554"/>
              <a:gd name="T73" fmla="*/ 574 h 1379"/>
              <a:gd name="T74" fmla="*/ 1399 w 1554"/>
              <a:gd name="T75" fmla="*/ 550 h 1379"/>
              <a:gd name="T76" fmla="*/ 1405 w 1554"/>
              <a:gd name="T77" fmla="*/ 495 h 1379"/>
              <a:gd name="T78" fmla="*/ 1384 w 1554"/>
              <a:gd name="T79" fmla="*/ 448 h 1379"/>
              <a:gd name="T80" fmla="*/ 1352 w 1554"/>
              <a:gd name="T81" fmla="*/ 359 h 1379"/>
              <a:gd name="T82" fmla="*/ 1314 w 1554"/>
              <a:gd name="T83" fmla="*/ 287 h 1379"/>
              <a:gd name="T84" fmla="*/ 1245 w 1554"/>
              <a:gd name="T85" fmla="*/ 181 h 1379"/>
              <a:gd name="T86" fmla="*/ 1237 w 1554"/>
              <a:gd name="T87" fmla="*/ 145 h 1379"/>
              <a:gd name="T88" fmla="*/ 1241 w 1554"/>
              <a:gd name="T89" fmla="*/ 81 h 1379"/>
              <a:gd name="T90" fmla="*/ 1178 w 1554"/>
              <a:gd name="T91" fmla="*/ 59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54" h="1379">
                <a:moveTo>
                  <a:pt x="1178" y="59"/>
                </a:moveTo>
                <a:cubicBezTo>
                  <a:pt x="1178" y="59"/>
                  <a:pt x="1176" y="36"/>
                  <a:pt x="1171" y="26"/>
                </a:cubicBezTo>
                <a:cubicBezTo>
                  <a:pt x="1167" y="16"/>
                  <a:pt x="1166" y="0"/>
                  <a:pt x="1149" y="0"/>
                </a:cubicBezTo>
                <a:cubicBezTo>
                  <a:pt x="1132" y="0"/>
                  <a:pt x="1126" y="6"/>
                  <a:pt x="1120" y="7"/>
                </a:cubicBezTo>
                <a:cubicBezTo>
                  <a:pt x="1113" y="8"/>
                  <a:pt x="1099" y="7"/>
                  <a:pt x="1085" y="8"/>
                </a:cubicBezTo>
                <a:cubicBezTo>
                  <a:pt x="1070" y="9"/>
                  <a:pt x="1065" y="19"/>
                  <a:pt x="1038" y="24"/>
                </a:cubicBezTo>
                <a:cubicBezTo>
                  <a:pt x="1011" y="28"/>
                  <a:pt x="975" y="46"/>
                  <a:pt x="960" y="59"/>
                </a:cubicBezTo>
                <a:cubicBezTo>
                  <a:pt x="944" y="71"/>
                  <a:pt x="914" y="88"/>
                  <a:pt x="902" y="98"/>
                </a:cubicBezTo>
                <a:cubicBezTo>
                  <a:pt x="890" y="108"/>
                  <a:pt x="875" y="104"/>
                  <a:pt x="864" y="118"/>
                </a:cubicBezTo>
                <a:cubicBezTo>
                  <a:pt x="852" y="133"/>
                  <a:pt x="779" y="187"/>
                  <a:pt x="757" y="209"/>
                </a:cubicBezTo>
                <a:cubicBezTo>
                  <a:pt x="734" y="230"/>
                  <a:pt x="663" y="268"/>
                  <a:pt x="653" y="295"/>
                </a:cubicBezTo>
                <a:cubicBezTo>
                  <a:pt x="643" y="323"/>
                  <a:pt x="627" y="345"/>
                  <a:pt x="607" y="352"/>
                </a:cubicBezTo>
                <a:cubicBezTo>
                  <a:pt x="586" y="359"/>
                  <a:pt x="551" y="388"/>
                  <a:pt x="543" y="404"/>
                </a:cubicBezTo>
                <a:cubicBezTo>
                  <a:pt x="536" y="419"/>
                  <a:pt x="513" y="428"/>
                  <a:pt x="502" y="444"/>
                </a:cubicBezTo>
                <a:cubicBezTo>
                  <a:pt x="490" y="460"/>
                  <a:pt x="469" y="479"/>
                  <a:pt x="469" y="479"/>
                </a:cubicBezTo>
                <a:cubicBezTo>
                  <a:pt x="469" y="479"/>
                  <a:pt x="514" y="385"/>
                  <a:pt x="528" y="366"/>
                </a:cubicBezTo>
                <a:cubicBezTo>
                  <a:pt x="541" y="348"/>
                  <a:pt x="546" y="314"/>
                  <a:pt x="558" y="304"/>
                </a:cubicBezTo>
                <a:cubicBezTo>
                  <a:pt x="552" y="279"/>
                  <a:pt x="534" y="216"/>
                  <a:pt x="524" y="181"/>
                </a:cubicBezTo>
                <a:cubicBezTo>
                  <a:pt x="483" y="203"/>
                  <a:pt x="418" y="248"/>
                  <a:pt x="406" y="272"/>
                </a:cubicBezTo>
                <a:cubicBezTo>
                  <a:pt x="394" y="295"/>
                  <a:pt x="382" y="373"/>
                  <a:pt x="379" y="397"/>
                </a:cubicBezTo>
                <a:cubicBezTo>
                  <a:pt x="345" y="416"/>
                  <a:pt x="272" y="552"/>
                  <a:pt x="263" y="581"/>
                </a:cubicBezTo>
                <a:cubicBezTo>
                  <a:pt x="254" y="609"/>
                  <a:pt x="219" y="652"/>
                  <a:pt x="214" y="697"/>
                </a:cubicBezTo>
                <a:cubicBezTo>
                  <a:pt x="208" y="743"/>
                  <a:pt x="151" y="831"/>
                  <a:pt x="133" y="878"/>
                </a:cubicBezTo>
                <a:cubicBezTo>
                  <a:pt x="115" y="924"/>
                  <a:pt x="87" y="1041"/>
                  <a:pt x="77" y="1078"/>
                </a:cubicBezTo>
                <a:cubicBezTo>
                  <a:pt x="67" y="1115"/>
                  <a:pt x="0" y="1293"/>
                  <a:pt x="0" y="1293"/>
                </a:cubicBezTo>
                <a:cubicBezTo>
                  <a:pt x="1477" y="1379"/>
                  <a:pt x="1477" y="1379"/>
                  <a:pt x="1477" y="1379"/>
                </a:cubicBezTo>
                <a:cubicBezTo>
                  <a:pt x="1477" y="1379"/>
                  <a:pt x="1493" y="1335"/>
                  <a:pt x="1495" y="1298"/>
                </a:cubicBezTo>
                <a:cubicBezTo>
                  <a:pt x="1497" y="1262"/>
                  <a:pt x="1510" y="1219"/>
                  <a:pt x="1509" y="1188"/>
                </a:cubicBezTo>
                <a:cubicBezTo>
                  <a:pt x="1508" y="1158"/>
                  <a:pt x="1500" y="1150"/>
                  <a:pt x="1503" y="1122"/>
                </a:cubicBezTo>
                <a:cubicBezTo>
                  <a:pt x="1507" y="1094"/>
                  <a:pt x="1539" y="1032"/>
                  <a:pt x="1542" y="1006"/>
                </a:cubicBezTo>
                <a:cubicBezTo>
                  <a:pt x="1544" y="980"/>
                  <a:pt x="1541" y="973"/>
                  <a:pt x="1542" y="953"/>
                </a:cubicBezTo>
                <a:cubicBezTo>
                  <a:pt x="1543" y="933"/>
                  <a:pt x="1554" y="910"/>
                  <a:pt x="1543" y="898"/>
                </a:cubicBezTo>
                <a:cubicBezTo>
                  <a:pt x="1531" y="886"/>
                  <a:pt x="1542" y="860"/>
                  <a:pt x="1537" y="841"/>
                </a:cubicBezTo>
                <a:cubicBezTo>
                  <a:pt x="1532" y="822"/>
                  <a:pt x="1527" y="782"/>
                  <a:pt x="1509" y="764"/>
                </a:cubicBezTo>
                <a:cubicBezTo>
                  <a:pt x="1491" y="745"/>
                  <a:pt x="1468" y="725"/>
                  <a:pt x="1472" y="716"/>
                </a:cubicBezTo>
                <a:cubicBezTo>
                  <a:pt x="1475" y="706"/>
                  <a:pt x="1474" y="692"/>
                  <a:pt x="1468" y="673"/>
                </a:cubicBezTo>
                <a:cubicBezTo>
                  <a:pt x="1461" y="653"/>
                  <a:pt x="1434" y="584"/>
                  <a:pt x="1427" y="574"/>
                </a:cubicBezTo>
                <a:cubicBezTo>
                  <a:pt x="1420" y="565"/>
                  <a:pt x="1405" y="559"/>
                  <a:pt x="1399" y="550"/>
                </a:cubicBezTo>
                <a:cubicBezTo>
                  <a:pt x="1394" y="541"/>
                  <a:pt x="1409" y="513"/>
                  <a:pt x="1405" y="495"/>
                </a:cubicBezTo>
                <a:cubicBezTo>
                  <a:pt x="1402" y="477"/>
                  <a:pt x="1391" y="468"/>
                  <a:pt x="1384" y="448"/>
                </a:cubicBezTo>
                <a:cubicBezTo>
                  <a:pt x="1369" y="411"/>
                  <a:pt x="1351" y="375"/>
                  <a:pt x="1352" y="359"/>
                </a:cubicBezTo>
                <a:cubicBezTo>
                  <a:pt x="1352" y="342"/>
                  <a:pt x="1319" y="311"/>
                  <a:pt x="1314" y="287"/>
                </a:cubicBezTo>
                <a:cubicBezTo>
                  <a:pt x="1309" y="262"/>
                  <a:pt x="1251" y="201"/>
                  <a:pt x="1245" y="181"/>
                </a:cubicBezTo>
                <a:cubicBezTo>
                  <a:pt x="1239" y="161"/>
                  <a:pt x="1233" y="161"/>
                  <a:pt x="1237" y="145"/>
                </a:cubicBezTo>
                <a:cubicBezTo>
                  <a:pt x="1241" y="130"/>
                  <a:pt x="1255" y="98"/>
                  <a:pt x="1241" y="81"/>
                </a:cubicBezTo>
                <a:cubicBezTo>
                  <a:pt x="1228" y="64"/>
                  <a:pt x="1197" y="59"/>
                  <a:pt x="1178" y="5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n>
                <a:solidFill>
                  <a:schemeClr val="accent2"/>
                </a:solidFill>
              </a:ln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52" name="Freeform 51"/>
          <p:cNvSpPr/>
          <p:nvPr/>
        </p:nvSpPr>
        <p:spPr>
          <a:xfrm rot="16200000">
            <a:off x="6197642" y="1608506"/>
            <a:ext cx="1322845" cy="633980"/>
          </a:xfrm>
          <a:custGeom>
            <a:avLst/>
            <a:gdLst>
              <a:gd name="connsiteX0" fmla="*/ 992134 w 992134"/>
              <a:gd name="connsiteY0" fmla="*/ 1 h 475485"/>
              <a:gd name="connsiteX1" fmla="*/ 992134 w 992134"/>
              <a:gd name="connsiteY1" fmla="*/ 475485 h 475485"/>
              <a:gd name="connsiteX2" fmla="*/ 306334 w 992134"/>
              <a:gd name="connsiteY2" fmla="*/ 475485 h 475485"/>
              <a:gd name="connsiteX3" fmla="*/ 306334 w 992134"/>
              <a:gd name="connsiteY3" fmla="*/ 475484 h 475485"/>
              <a:gd name="connsiteX4" fmla="*/ 0 w 992134"/>
              <a:gd name="connsiteY4" fmla="*/ 475484 h 475485"/>
              <a:gd name="connsiteX5" fmla="*/ 253885 w 992134"/>
              <a:gd name="connsiteY5" fmla="*/ 0 h 475485"/>
              <a:gd name="connsiteX6" fmla="*/ 685800 w 992134"/>
              <a:gd name="connsiteY6" fmla="*/ 0 h 475485"/>
              <a:gd name="connsiteX7" fmla="*/ 685800 w 992134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2134" h="475485">
                <a:moveTo>
                  <a:pt x="992134" y="1"/>
                </a:moveTo>
                <a:lnTo>
                  <a:pt x="992134" y="475485"/>
                </a:lnTo>
                <a:lnTo>
                  <a:pt x="306334" y="475485"/>
                </a:lnTo>
                <a:lnTo>
                  <a:pt x="306334" y="475484"/>
                </a:lnTo>
                <a:lnTo>
                  <a:pt x="0" y="475484"/>
                </a:lnTo>
                <a:lnTo>
                  <a:pt x="253885" y="0"/>
                </a:lnTo>
                <a:lnTo>
                  <a:pt x="685800" y="0"/>
                </a:lnTo>
                <a:lnTo>
                  <a:pt x="685800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51" name="Freeform 50"/>
          <p:cNvSpPr/>
          <p:nvPr/>
        </p:nvSpPr>
        <p:spPr>
          <a:xfrm rot="16200000">
            <a:off x="6026025" y="2742410"/>
            <a:ext cx="1666081" cy="633980"/>
          </a:xfrm>
          <a:custGeom>
            <a:avLst/>
            <a:gdLst>
              <a:gd name="connsiteX0" fmla="*/ 1249561 w 1249561"/>
              <a:gd name="connsiteY0" fmla="*/ 1 h 475485"/>
              <a:gd name="connsiteX1" fmla="*/ 991278 w 1249561"/>
              <a:gd name="connsiteY1" fmla="*/ 475485 h 475485"/>
              <a:gd name="connsiteX2" fmla="*/ 434530 w 1249561"/>
              <a:gd name="connsiteY2" fmla="*/ 475485 h 475485"/>
              <a:gd name="connsiteX3" fmla="*/ 434531 w 1249561"/>
              <a:gd name="connsiteY3" fmla="*/ 475484 h 475485"/>
              <a:gd name="connsiteX4" fmla="*/ 0 w 1249561"/>
              <a:gd name="connsiteY4" fmla="*/ 475484 h 475485"/>
              <a:gd name="connsiteX5" fmla="*/ 521910 w 1249561"/>
              <a:gd name="connsiteY5" fmla="*/ 0 h 475485"/>
              <a:gd name="connsiteX6" fmla="*/ 1109579 w 1249561"/>
              <a:gd name="connsiteY6" fmla="*/ 0 h 475485"/>
              <a:gd name="connsiteX7" fmla="*/ 1109578 w 1249561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561" h="475485">
                <a:moveTo>
                  <a:pt x="1249561" y="1"/>
                </a:moveTo>
                <a:lnTo>
                  <a:pt x="991278" y="475485"/>
                </a:lnTo>
                <a:lnTo>
                  <a:pt x="434530" y="475485"/>
                </a:lnTo>
                <a:lnTo>
                  <a:pt x="434531" y="475484"/>
                </a:lnTo>
                <a:lnTo>
                  <a:pt x="0" y="475484"/>
                </a:lnTo>
                <a:lnTo>
                  <a:pt x="521910" y="0"/>
                </a:lnTo>
                <a:lnTo>
                  <a:pt x="1109579" y="0"/>
                </a:lnTo>
                <a:lnTo>
                  <a:pt x="1109578" y="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267"/>
          </a:p>
        </p:txBody>
      </p:sp>
      <p:sp>
        <p:nvSpPr>
          <p:cNvPr id="50" name="Freeform 49"/>
          <p:cNvSpPr/>
          <p:nvPr/>
        </p:nvSpPr>
        <p:spPr>
          <a:xfrm rot="16200000">
            <a:off x="5841628" y="3889091"/>
            <a:ext cx="2034875" cy="633980"/>
          </a:xfrm>
          <a:custGeom>
            <a:avLst/>
            <a:gdLst>
              <a:gd name="connsiteX0" fmla="*/ 1526156 w 1526156"/>
              <a:gd name="connsiteY0" fmla="*/ 1 h 475485"/>
              <a:gd name="connsiteX1" fmla="*/ 1025091 w 1526156"/>
              <a:gd name="connsiteY1" fmla="*/ 475485 h 475485"/>
              <a:gd name="connsiteX2" fmla="*/ 355289 w 1526156"/>
              <a:gd name="connsiteY2" fmla="*/ 475485 h 475485"/>
              <a:gd name="connsiteX3" fmla="*/ 355289 w 1526156"/>
              <a:gd name="connsiteY3" fmla="*/ 475484 h 475485"/>
              <a:gd name="connsiteX4" fmla="*/ 0 w 1526156"/>
              <a:gd name="connsiteY4" fmla="*/ 475484 h 475485"/>
              <a:gd name="connsiteX5" fmla="*/ 789589 w 1526156"/>
              <a:gd name="connsiteY5" fmla="*/ 0 h 475485"/>
              <a:gd name="connsiteX6" fmla="*/ 1345888 w 1526156"/>
              <a:gd name="connsiteY6" fmla="*/ 0 h 475485"/>
              <a:gd name="connsiteX7" fmla="*/ 1345887 w 1526156"/>
              <a:gd name="connsiteY7" fmla="*/ 1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6156" h="475485">
                <a:moveTo>
                  <a:pt x="1526156" y="1"/>
                </a:moveTo>
                <a:lnTo>
                  <a:pt x="1025091" y="475485"/>
                </a:lnTo>
                <a:lnTo>
                  <a:pt x="355289" y="475485"/>
                </a:lnTo>
                <a:lnTo>
                  <a:pt x="355289" y="475484"/>
                </a:lnTo>
                <a:lnTo>
                  <a:pt x="0" y="475484"/>
                </a:lnTo>
                <a:lnTo>
                  <a:pt x="789589" y="0"/>
                </a:lnTo>
                <a:lnTo>
                  <a:pt x="1345888" y="0"/>
                </a:lnTo>
                <a:lnTo>
                  <a:pt x="1345887" y="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267"/>
          </a:p>
        </p:txBody>
      </p:sp>
      <p:sp>
        <p:nvSpPr>
          <p:cNvPr id="31" name="Freeform 30"/>
          <p:cNvSpPr/>
          <p:nvPr/>
        </p:nvSpPr>
        <p:spPr>
          <a:xfrm rot="16200000">
            <a:off x="5664833" y="5029674"/>
            <a:ext cx="2388467" cy="633980"/>
          </a:xfrm>
          <a:custGeom>
            <a:avLst/>
            <a:gdLst>
              <a:gd name="connsiteX0" fmla="*/ 1791350 w 1791350"/>
              <a:gd name="connsiteY0" fmla="*/ 0 h 475485"/>
              <a:gd name="connsiteX1" fmla="*/ 998932 w 1791350"/>
              <a:gd name="connsiteY1" fmla="*/ 475485 h 475485"/>
              <a:gd name="connsiteX2" fmla="*/ 496283 w 1791350"/>
              <a:gd name="connsiteY2" fmla="*/ 475485 h 475485"/>
              <a:gd name="connsiteX3" fmla="*/ 496282 w 1791350"/>
              <a:gd name="connsiteY3" fmla="*/ 475485 h 475485"/>
              <a:gd name="connsiteX4" fmla="*/ 0 w 1791350"/>
              <a:gd name="connsiteY4" fmla="*/ 475485 h 475485"/>
              <a:gd name="connsiteX5" fmla="*/ 1075640 w 1791350"/>
              <a:gd name="connsiteY5" fmla="*/ 1 h 475485"/>
              <a:gd name="connsiteX6" fmla="*/ 1145140 w 1791350"/>
              <a:gd name="connsiteY6" fmla="*/ 1 h 475485"/>
              <a:gd name="connsiteX7" fmla="*/ 1145141 w 1791350"/>
              <a:gd name="connsiteY7" fmla="*/ 0 h 47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1350" h="475485">
                <a:moveTo>
                  <a:pt x="1791350" y="0"/>
                </a:moveTo>
                <a:lnTo>
                  <a:pt x="998932" y="475485"/>
                </a:lnTo>
                <a:lnTo>
                  <a:pt x="496283" y="475485"/>
                </a:lnTo>
                <a:lnTo>
                  <a:pt x="496282" y="475485"/>
                </a:lnTo>
                <a:lnTo>
                  <a:pt x="0" y="475485"/>
                </a:lnTo>
                <a:lnTo>
                  <a:pt x="1075640" y="1"/>
                </a:lnTo>
                <a:lnTo>
                  <a:pt x="1145140" y="1"/>
                </a:lnTo>
                <a:lnTo>
                  <a:pt x="1145141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27" name="Rectangle 26"/>
          <p:cNvSpPr/>
          <p:nvPr/>
        </p:nvSpPr>
        <p:spPr>
          <a:xfrm>
            <a:off x="7174939" y="2582927"/>
            <a:ext cx="5165228" cy="132284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endParaRPr lang="en-US" sz="4267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74939" y="1264073"/>
            <a:ext cx="5165228" cy="13228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endParaRPr lang="en-US" sz="4267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74939" y="3900670"/>
            <a:ext cx="5165228" cy="13228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endParaRPr lang="en-US" sz="4267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74939" y="5218050"/>
            <a:ext cx="5165228" cy="13228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0" rtlCol="0" anchor="ctr"/>
          <a:lstStyle/>
          <a:p>
            <a:endParaRPr lang="en-US" sz="4267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96903" y="1398733"/>
            <a:ext cx="3907367" cy="100976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200" b="1" dirty="0">
                <a:solidFill>
                  <a:schemeClr val="bg1"/>
                </a:solidFill>
              </a:rPr>
              <a:t>GuidedBackProp</a:t>
            </a:r>
          </a:p>
          <a:p>
            <a:pPr algn="just">
              <a:lnSpc>
                <a:spcPct val="85000"/>
              </a:lnSpc>
            </a:pPr>
            <a:r>
              <a:rPr lang="fr-FR" sz="1600" b="0" i="0" u="none" strike="noStrike" dirty="0">
                <a:solidFill>
                  <a:schemeClr val="bg1"/>
                </a:solidFill>
                <a:effectLst/>
                <a:latin typeface="system-ui"/>
              </a:rPr>
              <a:t>Permet d'obtenir des visualisations en rétro-propageant uniquement les gradients positifs jusqu'à l'entrée.</a:t>
            </a:r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96903" y="2798985"/>
            <a:ext cx="3907367" cy="10009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200" b="1" dirty="0">
                <a:solidFill>
                  <a:schemeClr val="bg1"/>
                </a:solidFill>
              </a:rPr>
              <a:t>IntegratedGradients</a:t>
            </a:r>
          </a:p>
          <a:p>
            <a:pPr algn="just">
              <a:lnSpc>
                <a:spcPct val="85000"/>
              </a:lnSpc>
            </a:pPr>
            <a:r>
              <a:rPr lang="fr-FR" sz="1600" b="0" i="0" u="none" strike="noStrike" dirty="0">
                <a:solidFill>
                  <a:schemeClr val="bg1"/>
                </a:solidFill>
                <a:effectLst/>
                <a:latin typeface="system-ui"/>
              </a:rPr>
              <a:t>Attribue un score d'importance à chaque pixel en intégrant les gradients sur un chemin entre une référence neutre et l'image d'entrée.</a:t>
            </a:r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796902" y="4116365"/>
            <a:ext cx="3907367" cy="10009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200" b="1" dirty="0">
                <a:solidFill>
                  <a:schemeClr val="bg1"/>
                </a:solidFill>
              </a:rPr>
              <a:t>SmoothGrad</a:t>
            </a:r>
          </a:p>
          <a:p>
            <a:pPr algn="just">
              <a:lnSpc>
                <a:spcPct val="85000"/>
              </a:lnSpc>
            </a:pPr>
            <a:r>
              <a:rPr lang="fr-FR" sz="1600" b="0" i="0" u="none" strike="noStrike" dirty="0">
                <a:solidFill>
                  <a:schemeClr val="bg1"/>
                </a:solidFill>
                <a:effectLst/>
                <a:latin typeface="system-ui"/>
              </a:rPr>
              <a:t>Réduit le bruit des explications basées sur les gradients en moyennant plusieurs versions perturbées de l'image.</a:t>
            </a:r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796901" y="5366669"/>
            <a:ext cx="3907367" cy="10009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200" b="1" dirty="0">
                <a:solidFill>
                  <a:schemeClr val="bg1"/>
                </a:solidFill>
              </a:rPr>
              <a:t>GradCAM</a:t>
            </a:r>
          </a:p>
          <a:p>
            <a:pPr algn="just">
              <a:lnSpc>
                <a:spcPct val="85000"/>
              </a:lnSpc>
            </a:pPr>
            <a:r>
              <a:rPr lang="fr-FR" sz="1600" b="0" i="0" u="none" strike="noStrike" dirty="0">
                <a:solidFill>
                  <a:schemeClr val="bg1"/>
                </a:solidFill>
                <a:effectLst/>
                <a:latin typeface="system-ui"/>
              </a:rPr>
              <a:t>Génère des cartes de chaleur en utilisant les gradients des couches finales pour identifier les zones importantes.</a:t>
            </a:r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23" name="Freeform 35"/>
          <p:cNvSpPr>
            <a:spLocks/>
          </p:cNvSpPr>
          <p:nvPr/>
        </p:nvSpPr>
        <p:spPr bwMode="white">
          <a:xfrm>
            <a:off x="-160024" y="1264072"/>
            <a:ext cx="3357020" cy="9098193"/>
          </a:xfrm>
          <a:custGeom>
            <a:avLst/>
            <a:gdLst>
              <a:gd name="T0" fmla="*/ 901 w 1398"/>
              <a:gd name="T1" fmla="*/ 142 h 4117"/>
              <a:gd name="T2" fmla="*/ 627 w 1398"/>
              <a:gd name="T3" fmla="*/ 341 h 4117"/>
              <a:gd name="T4" fmla="*/ 477 w 1398"/>
              <a:gd name="T5" fmla="*/ 611 h 4117"/>
              <a:gd name="T6" fmla="*/ 477 w 1398"/>
              <a:gd name="T7" fmla="*/ 950 h 4117"/>
              <a:gd name="T8" fmla="*/ 608 w 1398"/>
              <a:gd name="T9" fmla="*/ 1279 h 4117"/>
              <a:gd name="T10" fmla="*/ 690 w 1398"/>
              <a:gd name="T11" fmla="*/ 1853 h 4117"/>
              <a:gd name="T12" fmla="*/ 1176 w 1398"/>
              <a:gd name="T13" fmla="*/ 1888 h 4117"/>
              <a:gd name="T14" fmla="*/ 1398 w 1398"/>
              <a:gd name="T15" fmla="*/ 2588 h 4117"/>
              <a:gd name="T16" fmla="*/ 1042 w 1398"/>
              <a:gd name="T17" fmla="*/ 3142 h 4117"/>
              <a:gd name="T18" fmla="*/ 901 w 1398"/>
              <a:gd name="T19" fmla="*/ 3441 h 4117"/>
              <a:gd name="T20" fmla="*/ 690 w 1398"/>
              <a:gd name="T21" fmla="*/ 4117 h 4117"/>
              <a:gd name="T22" fmla="*/ 0 w 1398"/>
              <a:gd name="T23" fmla="*/ 4117 h 4117"/>
              <a:gd name="T24" fmla="*/ 0 w 1398"/>
              <a:gd name="T25" fmla="*/ 0 h 4117"/>
              <a:gd name="T26" fmla="*/ 699 w 1398"/>
              <a:gd name="T27" fmla="*/ 0 h 4117"/>
              <a:gd name="T28" fmla="*/ 901 w 1398"/>
              <a:gd name="T29" fmla="*/ 142 h 411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0 w 10000"/>
              <a:gd name="connsiteY12" fmla="*/ 67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6445 w 10000"/>
              <a:gd name="connsiteY0" fmla="*/ 412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6445 w 10000"/>
              <a:gd name="connsiteY14" fmla="*/ 412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3412 w 10000"/>
              <a:gd name="connsiteY3" fmla="*/ 2375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3412 w 10000"/>
              <a:gd name="connsiteY2" fmla="*/ 1551 h 10067"/>
              <a:gd name="connsiteX3" fmla="*/ 4438 w 10000"/>
              <a:gd name="connsiteY3" fmla="*/ 2346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4485 w 10000"/>
              <a:gd name="connsiteY1" fmla="*/ 895 h 10067"/>
              <a:gd name="connsiteX2" fmla="*/ 4123 w 10000"/>
              <a:gd name="connsiteY2" fmla="*/ 1573 h 10067"/>
              <a:gd name="connsiteX3" fmla="*/ 4438 w 10000"/>
              <a:gd name="connsiteY3" fmla="*/ 2346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5294 w 10000"/>
              <a:gd name="connsiteY1" fmla="*/ 763 h 10067"/>
              <a:gd name="connsiteX2" fmla="*/ 4123 w 10000"/>
              <a:gd name="connsiteY2" fmla="*/ 1573 h 10067"/>
              <a:gd name="connsiteX3" fmla="*/ 4438 w 10000"/>
              <a:gd name="connsiteY3" fmla="*/ 2346 h 10067"/>
              <a:gd name="connsiteX4" fmla="*/ 434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  <a:gd name="connsiteX0" fmla="*/ 9519 w 10000"/>
              <a:gd name="connsiteY0" fmla="*/ 11 h 10067"/>
              <a:gd name="connsiteX1" fmla="*/ 5294 w 10000"/>
              <a:gd name="connsiteY1" fmla="*/ 763 h 10067"/>
              <a:gd name="connsiteX2" fmla="*/ 4123 w 10000"/>
              <a:gd name="connsiteY2" fmla="*/ 1573 h 10067"/>
              <a:gd name="connsiteX3" fmla="*/ 4438 w 10000"/>
              <a:gd name="connsiteY3" fmla="*/ 2346 h 10067"/>
              <a:gd name="connsiteX4" fmla="*/ 5079 w 10000"/>
              <a:gd name="connsiteY4" fmla="*/ 3174 h 10067"/>
              <a:gd name="connsiteX5" fmla="*/ 4936 w 10000"/>
              <a:gd name="connsiteY5" fmla="*/ 4568 h 10067"/>
              <a:gd name="connsiteX6" fmla="*/ 8412 w 10000"/>
              <a:gd name="connsiteY6" fmla="*/ 4653 h 10067"/>
              <a:gd name="connsiteX7" fmla="*/ 10000 w 10000"/>
              <a:gd name="connsiteY7" fmla="*/ 6353 h 10067"/>
              <a:gd name="connsiteX8" fmla="*/ 7454 w 10000"/>
              <a:gd name="connsiteY8" fmla="*/ 7699 h 10067"/>
              <a:gd name="connsiteX9" fmla="*/ 6445 w 10000"/>
              <a:gd name="connsiteY9" fmla="*/ 8425 h 10067"/>
              <a:gd name="connsiteX10" fmla="*/ 4936 w 10000"/>
              <a:gd name="connsiteY10" fmla="*/ 10067 h 10067"/>
              <a:gd name="connsiteX11" fmla="*/ 0 w 10000"/>
              <a:gd name="connsiteY11" fmla="*/ 10067 h 10067"/>
              <a:gd name="connsiteX12" fmla="*/ 39 w 10000"/>
              <a:gd name="connsiteY12" fmla="*/ 0 h 10067"/>
              <a:gd name="connsiteX13" fmla="*/ 5315 w 10000"/>
              <a:gd name="connsiteY13" fmla="*/ 0 h 10067"/>
              <a:gd name="connsiteX14" fmla="*/ 9519 w 10000"/>
              <a:gd name="connsiteY14" fmla="*/ 11 h 1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0" h="10067">
                <a:moveTo>
                  <a:pt x="9519" y="11"/>
                </a:moveTo>
                <a:cubicBezTo>
                  <a:pt x="6737" y="306"/>
                  <a:pt x="6972" y="468"/>
                  <a:pt x="5294" y="763"/>
                </a:cubicBezTo>
                <a:lnTo>
                  <a:pt x="4123" y="1573"/>
                </a:lnTo>
                <a:lnTo>
                  <a:pt x="4438" y="2346"/>
                </a:lnTo>
                <a:cubicBezTo>
                  <a:pt x="4408" y="2622"/>
                  <a:pt x="5109" y="2898"/>
                  <a:pt x="5079" y="3174"/>
                </a:cubicBezTo>
                <a:cubicBezTo>
                  <a:pt x="5031" y="3639"/>
                  <a:pt x="4984" y="4103"/>
                  <a:pt x="4936" y="4568"/>
                </a:cubicBezTo>
                <a:lnTo>
                  <a:pt x="8412" y="4653"/>
                </a:lnTo>
                <a:lnTo>
                  <a:pt x="10000" y="6353"/>
                </a:lnTo>
                <a:lnTo>
                  <a:pt x="7454" y="7699"/>
                </a:lnTo>
                <a:lnTo>
                  <a:pt x="6445" y="8425"/>
                </a:lnTo>
                <a:lnTo>
                  <a:pt x="4936" y="10067"/>
                </a:lnTo>
                <a:lnTo>
                  <a:pt x="0" y="10067"/>
                </a:lnTo>
                <a:cubicBezTo>
                  <a:pt x="13" y="6711"/>
                  <a:pt x="26" y="3356"/>
                  <a:pt x="39" y="0"/>
                </a:cubicBezTo>
                <a:lnTo>
                  <a:pt x="5315" y="0"/>
                </a:lnTo>
                <a:lnTo>
                  <a:pt x="9519" y="1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7000">
                <a:schemeClr val="accent5">
                  <a:lumMod val="60000"/>
                  <a:lumOff val="40000"/>
                </a:schemeClr>
              </a:gs>
              <a:gs pos="42000">
                <a:schemeClr val="accent4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9" name="Freeform 36"/>
          <p:cNvSpPr>
            <a:spLocks noEditPoints="1"/>
          </p:cNvSpPr>
          <p:nvPr/>
        </p:nvSpPr>
        <p:spPr bwMode="auto">
          <a:xfrm>
            <a:off x="696131" y="990601"/>
            <a:ext cx="5110428" cy="6978543"/>
          </a:xfrm>
          <a:custGeom>
            <a:avLst/>
            <a:gdLst>
              <a:gd name="T0" fmla="*/ 913 w 1589"/>
              <a:gd name="T1" fmla="*/ 29 h 2169"/>
              <a:gd name="T2" fmla="*/ 126 w 1589"/>
              <a:gd name="T3" fmla="*/ 393 h 2169"/>
              <a:gd name="T4" fmla="*/ 89 w 1589"/>
              <a:gd name="T5" fmla="*/ 690 h 2169"/>
              <a:gd name="T6" fmla="*/ 103 w 1589"/>
              <a:gd name="T7" fmla="*/ 930 h 2169"/>
              <a:gd name="T8" fmla="*/ 20 w 1589"/>
              <a:gd name="T9" fmla="*/ 1132 h 2169"/>
              <a:gd name="T10" fmla="*/ 99 w 1589"/>
              <a:gd name="T11" fmla="*/ 1174 h 2169"/>
              <a:gd name="T12" fmla="*/ 69 w 1589"/>
              <a:gd name="T13" fmla="*/ 1255 h 2169"/>
              <a:gd name="T14" fmla="*/ 107 w 1589"/>
              <a:gd name="T15" fmla="*/ 1335 h 2169"/>
              <a:gd name="T16" fmla="*/ 90 w 1589"/>
              <a:gd name="T17" fmla="*/ 1427 h 2169"/>
              <a:gd name="T18" fmla="*/ 153 w 1589"/>
              <a:gd name="T19" fmla="*/ 1482 h 2169"/>
              <a:gd name="T20" fmla="*/ 229 w 1589"/>
              <a:gd name="T21" fmla="*/ 1642 h 2169"/>
              <a:gd name="T22" fmla="*/ 583 w 1589"/>
              <a:gd name="T23" fmla="*/ 1567 h 2169"/>
              <a:gd name="T24" fmla="*/ 675 w 1589"/>
              <a:gd name="T25" fmla="*/ 1816 h 2169"/>
              <a:gd name="T26" fmla="*/ 630 w 1589"/>
              <a:gd name="T27" fmla="*/ 2057 h 2169"/>
              <a:gd name="T28" fmla="*/ 696 w 1589"/>
              <a:gd name="T29" fmla="*/ 2163 h 2169"/>
              <a:gd name="T30" fmla="*/ 1299 w 1589"/>
              <a:gd name="T31" fmla="*/ 1653 h 2169"/>
              <a:gd name="T32" fmla="*/ 1589 w 1589"/>
              <a:gd name="T33" fmla="*/ 633 h 2169"/>
              <a:gd name="T34" fmla="*/ 1216 w 1589"/>
              <a:gd name="T35" fmla="*/ 1223 h 2169"/>
              <a:gd name="T36" fmla="*/ 1103 w 1589"/>
              <a:gd name="T37" fmla="*/ 1202 h 2169"/>
              <a:gd name="T38" fmla="*/ 1051 w 1589"/>
              <a:gd name="T39" fmla="*/ 1111 h 2169"/>
              <a:gd name="T40" fmla="*/ 975 w 1589"/>
              <a:gd name="T41" fmla="*/ 1004 h 2169"/>
              <a:gd name="T42" fmla="*/ 818 w 1589"/>
              <a:gd name="T43" fmla="*/ 995 h 2169"/>
              <a:gd name="T44" fmla="*/ 630 w 1589"/>
              <a:gd name="T45" fmla="*/ 887 h 2169"/>
              <a:gd name="T46" fmla="*/ 551 w 1589"/>
              <a:gd name="T47" fmla="*/ 808 h 2169"/>
              <a:gd name="T48" fmla="*/ 442 w 1589"/>
              <a:gd name="T49" fmla="*/ 755 h 2169"/>
              <a:gd name="T50" fmla="*/ 341 w 1589"/>
              <a:gd name="T51" fmla="*/ 708 h 2169"/>
              <a:gd name="T52" fmla="*/ 171 w 1589"/>
              <a:gd name="T53" fmla="*/ 590 h 2169"/>
              <a:gd name="T54" fmla="*/ 198 w 1589"/>
              <a:gd name="T55" fmla="*/ 482 h 2169"/>
              <a:gd name="T56" fmla="*/ 244 w 1589"/>
              <a:gd name="T57" fmla="*/ 409 h 2169"/>
              <a:gd name="T58" fmla="*/ 370 w 1589"/>
              <a:gd name="T59" fmla="*/ 283 h 2169"/>
              <a:gd name="T60" fmla="*/ 457 w 1589"/>
              <a:gd name="T61" fmla="*/ 211 h 2169"/>
              <a:gd name="T62" fmla="*/ 592 w 1589"/>
              <a:gd name="T63" fmla="*/ 147 h 2169"/>
              <a:gd name="T64" fmla="*/ 782 w 1589"/>
              <a:gd name="T65" fmla="*/ 96 h 2169"/>
              <a:gd name="T66" fmla="*/ 936 w 1589"/>
              <a:gd name="T67" fmla="*/ 87 h 2169"/>
              <a:gd name="T68" fmla="*/ 1105 w 1589"/>
              <a:gd name="T69" fmla="*/ 108 h 2169"/>
              <a:gd name="T70" fmla="*/ 1373 w 1589"/>
              <a:gd name="T71" fmla="*/ 309 h 2169"/>
              <a:gd name="T72" fmla="*/ 1523 w 1589"/>
              <a:gd name="T73" fmla="*/ 620 h 2169"/>
              <a:gd name="T74" fmla="*/ 1529 w 1589"/>
              <a:gd name="T75" fmla="*/ 754 h 2169"/>
              <a:gd name="T76" fmla="*/ 1439 w 1589"/>
              <a:gd name="T77" fmla="*/ 910 h 2169"/>
              <a:gd name="T78" fmla="*/ 1297 w 1589"/>
              <a:gd name="T79" fmla="*/ 110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89" h="2169">
                <a:moveTo>
                  <a:pt x="1589" y="633"/>
                </a:moveTo>
                <a:cubicBezTo>
                  <a:pt x="1589" y="257"/>
                  <a:pt x="1275" y="0"/>
                  <a:pt x="913" y="29"/>
                </a:cubicBezTo>
                <a:cubicBezTo>
                  <a:pt x="552" y="57"/>
                  <a:pt x="378" y="162"/>
                  <a:pt x="302" y="210"/>
                </a:cubicBezTo>
                <a:cubicBezTo>
                  <a:pt x="226" y="257"/>
                  <a:pt x="152" y="341"/>
                  <a:pt x="126" y="393"/>
                </a:cubicBezTo>
                <a:cubicBezTo>
                  <a:pt x="99" y="445"/>
                  <a:pt x="83" y="542"/>
                  <a:pt x="80" y="587"/>
                </a:cubicBezTo>
                <a:cubicBezTo>
                  <a:pt x="77" y="632"/>
                  <a:pt x="82" y="660"/>
                  <a:pt x="89" y="690"/>
                </a:cubicBezTo>
                <a:cubicBezTo>
                  <a:pt x="96" y="720"/>
                  <a:pt x="126" y="769"/>
                  <a:pt x="135" y="806"/>
                </a:cubicBezTo>
                <a:cubicBezTo>
                  <a:pt x="143" y="842"/>
                  <a:pt x="120" y="904"/>
                  <a:pt x="103" y="930"/>
                </a:cubicBezTo>
                <a:cubicBezTo>
                  <a:pt x="87" y="955"/>
                  <a:pt x="29" y="1039"/>
                  <a:pt x="15" y="1060"/>
                </a:cubicBezTo>
                <a:cubicBezTo>
                  <a:pt x="0" y="1081"/>
                  <a:pt x="10" y="1109"/>
                  <a:pt x="20" y="1132"/>
                </a:cubicBezTo>
                <a:cubicBezTo>
                  <a:pt x="30" y="1156"/>
                  <a:pt x="67" y="1165"/>
                  <a:pt x="75" y="1168"/>
                </a:cubicBezTo>
                <a:cubicBezTo>
                  <a:pt x="83" y="1171"/>
                  <a:pt x="96" y="1171"/>
                  <a:pt x="99" y="1174"/>
                </a:cubicBezTo>
                <a:cubicBezTo>
                  <a:pt x="101" y="1177"/>
                  <a:pt x="97" y="1202"/>
                  <a:pt x="92" y="1217"/>
                </a:cubicBezTo>
                <a:cubicBezTo>
                  <a:pt x="88" y="1231"/>
                  <a:pt x="74" y="1247"/>
                  <a:pt x="69" y="1255"/>
                </a:cubicBezTo>
                <a:cubicBezTo>
                  <a:pt x="64" y="1264"/>
                  <a:pt x="72" y="1292"/>
                  <a:pt x="80" y="1309"/>
                </a:cubicBezTo>
                <a:cubicBezTo>
                  <a:pt x="87" y="1326"/>
                  <a:pt x="107" y="1335"/>
                  <a:pt x="107" y="1335"/>
                </a:cubicBezTo>
                <a:cubicBezTo>
                  <a:pt x="107" y="1335"/>
                  <a:pt x="79" y="1358"/>
                  <a:pt x="80" y="1384"/>
                </a:cubicBezTo>
                <a:cubicBezTo>
                  <a:pt x="80" y="1410"/>
                  <a:pt x="84" y="1423"/>
                  <a:pt x="90" y="1427"/>
                </a:cubicBezTo>
                <a:cubicBezTo>
                  <a:pt x="95" y="1431"/>
                  <a:pt x="127" y="1439"/>
                  <a:pt x="135" y="1451"/>
                </a:cubicBezTo>
                <a:cubicBezTo>
                  <a:pt x="143" y="1462"/>
                  <a:pt x="151" y="1473"/>
                  <a:pt x="153" y="1482"/>
                </a:cubicBezTo>
                <a:cubicBezTo>
                  <a:pt x="154" y="1488"/>
                  <a:pt x="150" y="1502"/>
                  <a:pt x="149" y="1511"/>
                </a:cubicBezTo>
                <a:cubicBezTo>
                  <a:pt x="145" y="1553"/>
                  <a:pt x="162" y="1638"/>
                  <a:pt x="229" y="1642"/>
                </a:cubicBezTo>
                <a:cubicBezTo>
                  <a:pt x="282" y="1645"/>
                  <a:pt x="365" y="1614"/>
                  <a:pt x="396" y="1607"/>
                </a:cubicBezTo>
                <a:cubicBezTo>
                  <a:pt x="426" y="1601"/>
                  <a:pt x="559" y="1551"/>
                  <a:pt x="583" y="1567"/>
                </a:cubicBezTo>
                <a:cubicBezTo>
                  <a:pt x="608" y="1584"/>
                  <a:pt x="612" y="1609"/>
                  <a:pt x="619" y="1632"/>
                </a:cubicBezTo>
                <a:cubicBezTo>
                  <a:pt x="627" y="1656"/>
                  <a:pt x="665" y="1773"/>
                  <a:pt x="675" y="1816"/>
                </a:cubicBezTo>
                <a:cubicBezTo>
                  <a:pt x="685" y="1858"/>
                  <a:pt x="708" y="1934"/>
                  <a:pt x="714" y="1957"/>
                </a:cubicBezTo>
                <a:cubicBezTo>
                  <a:pt x="675" y="1967"/>
                  <a:pt x="635" y="2046"/>
                  <a:pt x="630" y="2057"/>
                </a:cubicBezTo>
                <a:cubicBezTo>
                  <a:pt x="609" y="2163"/>
                  <a:pt x="609" y="2163"/>
                  <a:pt x="609" y="2163"/>
                </a:cubicBezTo>
                <a:cubicBezTo>
                  <a:pt x="609" y="2163"/>
                  <a:pt x="697" y="2169"/>
                  <a:pt x="696" y="2163"/>
                </a:cubicBezTo>
                <a:cubicBezTo>
                  <a:pt x="695" y="2158"/>
                  <a:pt x="1263" y="1721"/>
                  <a:pt x="1263" y="1721"/>
                </a:cubicBezTo>
                <a:cubicBezTo>
                  <a:pt x="1299" y="1653"/>
                  <a:pt x="1299" y="1653"/>
                  <a:pt x="1299" y="1653"/>
                </a:cubicBezTo>
                <a:cubicBezTo>
                  <a:pt x="1219" y="1406"/>
                  <a:pt x="1279" y="1307"/>
                  <a:pt x="1355" y="1193"/>
                </a:cubicBezTo>
                <a:cubicBezTo>
                  <a:pt x="1426" y="1087"/>
                  <a:pt x="1589" y="1008"/>
                  <a:pt x="1589" y="633"/>
                </a:cubicBezTo>
                <a:close/>
                <a:moveTo>
                  <a:pt x="1297" y="1119"/>
                </a:moveTo>
                <a:cubicBezTo>
                  <a:pt x="1297" y="1169"/>
                  <a:pt x="1263" y="1211"/>
                  <a:pt x="1216" y="1223"/>
                </a:cubicBezTo>
                <a:cubicBezTo>
                  <a:pt x="1208" y="1245"/>
                  <a:pt x="1187" y="1261"/>
                  <a:pt x="1162" y="1261"/>
                </a:cubicBezTo>
                <a:cubicBezTo>
                  <a:pt x="1129" y="1261"/>
                  <a:pt x="1103" y="1234"/>
                  <a:pt x="1103" y="1202"/>
                </a:cubicBezTo>
                <a:cubicBezTo>
                  <a:pt x="1103" y="1197"/>
                  <a:pt x="1104" y="1191"/>
                  <a:pt x="1106" y="1186"/>
                </a:cubicBezTo>
                <a:cubicBezTo>
                  <a:pt x="1074" y="1176"/>
                  <a:pt x="1051" y="1146"/>
                  <a:pt x="1051" y="1111"/>
                </a:cubicBezTo>
                <a:cubicBezTo>
                  <a:pt x="1051" y="1107"/>
                  <a:pt x="1052" y="1103"/>
                  <a:pt x="1052" y="1099"/>
                </a:cubicBezTo>
                <a:cubicBezTo>
                  <a:pt x="1010" y="1087"/>
                  <a:pt x="978" y="1050"/>
                  <a:pt x="975" y="1004"/>
                </a:cubicBezTo>
                <a:cubicBezTo>
                  <a:pt x="946" y="1001"/>
                  <a:pt x="920" y="993"/>
                  <a:pt x="895" y="981"/>
                </a:cubicBezTo>
                <a:cubicBezTo>
                  <a:pt x="871" y="990"/>
                  <a:pt x="845" y="995"/>
                  <a:pt x="818" y="995"/>
                </a:cubicBezTo>
                <a:cubicBezTo>
                  <a:pt x="738" y="995"/>
                  <a:pt x="668" y="952"/>
                  <a:pt x="631" y="887"/>
                </a:cubicBezTo>
                <a:cubicBezTo>
                  <a:pt x="631" y="887"/>
                  <a:pt x="630" y="887"/>
                  <a:pt x="630" y="887"/>
                </a:cubicBezTo>
                <a:cubicBezTo>
                  <a:pt x="586" y="887"/>
                  <a:pt x="551" y="852"/>
                  <a:pt x="551" y="809"/>
                </a:cubicBezTo>
                <a:cubicBezTo>
                  <a:pt x="551" y="809"/>
                  <a:pt x="551" y="809"/>
                  <a:pt x="551" y="808"/>
                </a:cubicBezTo>
                <a:cubicBezTo>
                  <a:pt x="549" y="809"/>
                  <a:pt x="547" y="809"/>
                  <a:pt x="545" y="809"/>
                </a:cubicBezTo>
                <a:cubicBezTo>
                  <a:pt x="502" y="809"/>
                  <a:pt x="465" y="787"/>
                  <a:pt x="442" y="755"/>
                </a:cubicBezTo>
                <a:cubicBezTo>
                  <a:pt x="433" y="758"/>
                  <a:pt x="424" y="760"/>
                  <a:pt x="414" y="760"/>
                </a:cubicBezTo>
                <a:cubicBezTo>
                  <a:pt x="380" y="760"/>
                  <a:pt x="352" y="738"/>
                  <a:pt x="341" y="708"/>
                </a:cubicBezTo>
                <a:cubicBezTo>
                  <a:pt x="327" y="713"/>
                  <a:pt x="312" y="716"/>
                  <a:pt x="297" y="716"/>
                </a:cubicBezTo>
                <a:cubicBezTo>
                  <a:pt x="227" y="716"/>
                  <a:pt x="171" y="660"/>
                  <a:pt x="171" y="590"/>
                </a:cubicBezTo>
                <a:cubicBezTo>
                  <a:pt x="171" y="559"/>
                  <a:pt x="183" y="530"/>
                  <a:pt x="202" y="508"/>
                </a:cubicBezTo>
                <a:cubicBezTo>
                  <a:pt x="199" y="500"/>
                  <a:pt x="198" y="491"/>
                  <a:pt x="198" y="482"/>
                </a:cubicBezTo>
                <a:cubicBezTo>
                  <a:pt x="198" y="450"/>
                  <a:pt x="217" y="422"/>
                  <a:pt x="244" y="410"/>
                </a:cubicBezTo>
                <a:cubicBezTo>
                  <a:pt x="244" y="410"/>
                  <a:pt x="244" y="409"/>
                  <a:pt x="244" y="409"/>
                </a:cubicBezTo>
                <a:cubicBezTo>
                  <a:pt x="244" y="340"/>
                  <a:pt x="300" y="283"/>
                  <a:pt x="370" y="283"/>
                </a:cubicBezTo>
                <a:cubicBezTo>
                  <a:pt x="370" y="283"/>
                  <a:pt x="370" y="283"/>
                  <a:pt x="370" y="283"/>
                </a:cubicBezTo>
                <a:cubicBezTo>
                  <a:pt x="370" y="282"/>
                  <a:pt x="370" y="281"/>
                  <a:pt x="370" y="280"/>
                </a:cubicBezTo>
                <a:cubicBezTo>
                  <a:pt x="370" y="236"/>
                  <a:pt x="414" y="211"/>
                  <a:pt x="457" y="211"/>
                </a:cubicBezTo>
                <a:cubicBezTo>
                  <a:pt x="470" y="211"/>
                  <a:pt x="481" y="214"/>
                  <a:pt x="492" y="219"/>
                </a:cubicBezTo>
                <a:cubicBezTo>
                  <a:pt x="514" y="181"/>
                  <a:pt x="545" y="147"/>
                  <a:pt x="592" y="147"/>
                </a:cubicBezTo>
                <a:cubicBezTo>
                  <a:pt x="609" y="147"/>
                  <a:pt x="626" y="151"/>
                  <a:pt x="641" y="157"/>
                </a:cubicBezTo>
                <a:cubicBezTo>
                  <a:pt x="679" y="125"/>
                  <a:pt x="728" y="96"/>
                  <a:pt x="782" y="96"/>
                </a:cubicBezTo>
                <a:cubicBezTo>
                  <a:pt x="817" y="96"/>
                  <a:pt x="841" y="99"/>
                  <a:pt x="871" y="114"/>
                </a:cubicBezTo>
                <a:cubicBezTo>
                  <a:pt x="888" y="105"/>
                  <a:pt x="916" y="87"/>
                  <a:pt x="936" y="87"/>
                </a:cubicBezTo>
                <a:cubicBezTo>
                  <a:pt x="980" y="87"/>
                  <a:pt x="1011" y="86"/>
                  <a:pt x="1033" y="120"/>
                </a:cubicBezTo>
                <a:cubicBezTo>
                  <a:pt x="1046" y="111"/>
                  <a:pt x="1088" y="108"/>
                  <a:pt x="1105" y="108"/>
                </a:cubicBezTo>
                <a:cubicBezTo>
                  <a:pt x="1139" y="108"/>
                  <a:pt x="1188" y="156"/>
                  <a:pt x="1199" y="186"/>
                </a:cubicBezTo>
                <a:cubicBezTo>
                  <a:pt x="1279" y="152"/>
                  <a:pt x="1357" y="225"/>
                  <a:pt x="1373" y="309"/>
                </a:cubicBezTo>
                <a:cubicBezTo>
                  <a:pt x="1432" y="305"/>
                  <a:pt x="1485" y="391"/>
                  <a:pt x="1462" y="442"/>
                </a:cubicBezTo>
                <a:cubicBezTo>
                  <a:pt x="1513" y="483"/>
                  <a:pt x="1523" y="549"/>
                  <a:pt x="1523" y="620"/>
                </a:cubicBezTo>
                <a:cubicBezTo>
                  <a:pt x="1523" y="645"/>
                  <a:pt x="1519" y="669"/>
                  <a:pt x="1512" y="692"/>
                </a:cubicBezTo>
                <a:cubicBezTo>
                  <a:pt x="1522" y="710"/>
                  <a:pt x="1529" y="731"/>
                  <a:pt x="1529" y="754"/>
                </a:cubicBezTo>
                <a:cubicBezTo>
                  <a:pt x="1529" y="814"/>
                  <a:pt x="1487" y="864"/>
                  <a:pt x="1432" y="877"/>
                </a:cubicBezTo>
                <a:cubicBezTo>
                  <a:pt x="1437" y="887"/>
                  <a:pt x="1439" y="898"/>
                  <a:pt x="1439" y="910"/>
                </a:cubicBezTo>
                <a:cubicBezTo>
                  <a:pt x="1439" y="946"/>
                  <a:pt x="1415" y="976"/>
                  <a:pt x="1383" y="985"/>
                </a:cubicBezTo>
                <a:cubicBezTo>
                  <a:pt x="1381" y="1040"/>
                  <a:pt x="1346" y="1087"/>
                  <a:pt x="1297" y="1105"/>
                </a:cubicBezTo>
                <a:cubicBezTo>
                  <a:pt x="1297" y="1110"/>
                  <a:pt x="1297" y="1114"/>
                  <a:pt x="1297" y="11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ln>
                <a:solidFill>
                  <a:schemeClr val="accent2"/>
                </a:solidFill>
              </a:ln>
              <a:solidFill>
                <a:srgbClr val="373737"/>
              </a:solidFill>
              <a:latin typeface="Gotham Light"/>
              <a:cs typeface="Gotham Light"/>
            </a:endParaRPr>
          </a:p>
        </p:txBody>
      </p:sp>
      <p:sp>
        <p:nvSpPr>
          <p:cNvPr id="24" name="Freeform 108"/>
          <p:cNvSpPr>
            <a:spLocks noEditPoints="1"/>
          </p:cNvSpPr>
          <p:nvPr/>
        </p:nvSpPr>
        <p:spPr bwMode="auto">
          <a:xfrm>
            <a:off x="2819636" y="1880828"/>
            <a:ext cx="1570569" cy="1656184"/>
          </a:xfrm>
          <a:custGeom>
            <a:avLst/>
            <a:gdLst>
              <a:gd name="T0" fmla="*/ 594 w 594"/>
              <a:gd name="T1" fmla="*/ 421 h 627"/>
              <a:gd name="T2" fmla="*/ 594 w 594"/>
              <a:gd name="T3" fmla="*/ 420 h 627"/>
              <a:gd name="T4" fmla="*/ 594 w 594"/>
              <a:gd name="T5" fmla="*/ 419 h 627"/>
              <a:gd name="T6" fmla="*/ 594 w 594"/>
              <a:gd name="T7" fmla="*/ 418 h 627"/>
              <a:gd name="T8" fmla="*/ 499 w 594"/>
              <a:gd name="T9" fmla="*/ 149 h 627"/>
              <a:gd name="T10" fmla="*/ 498 w 594"/>
              <a:gd name="T11" fmla="*/ 147 h 627"/>
              <a:gd name="T12" fmla="*/ 496 w 594"/>
              <a:gd name="T13" fmla="*/ 146 h 627"/>
              <a:gd name="T14" fmla="*/ 494 w 594"/>
              <a:gd name="T15" fmla="*/ 145 h 627"/>
              <a:gd name="T16" fmla="*/ 329 w 594"/>
              <a:gd name="T17" fmla="*/ 100 h 627"/>
              <a:gd name="T18" fmla="*/ 305 w 594"/>
              <a:gd name="T19" fmla="*/ 68 h 627"/>
              <a:gd name="T20" fmla="*/ 298 w 594"/>
              <a:gd name="T21" fmla="*/ 0 h 627"/>
              <a:gd name="T22" fmla="*/ 291 w 594"/>
              <a:gd name="T23" fmla="*/ 68 h 627"/>
              <a:gd name="T24" fmla="*/ 105 w 594"/>
              <a:gd name="T25" fmla="*/ 39 h 627"/>
              <a:gd name="T26" fmla="*/ 103 w 594"/>
              <a:gd name="T27" fmla="*/ 38 h 627"/>
              <a:gd name="T28" fmla="*/ 101 w 594"/>
              <a:gd name="T29" fmla="*/ 39 h 627"/>
              <a:gd name="T30" fmla="*/ 99 w 594"/>
              <a:gd name="T31" fmla="*/ 40 h 627"/>
              <a:gd name="T32" fmla="*/ 97 w 594"/>
              <a:gd name="T33" fmla="*/ 41 h 627"/>
              <a:gd name="T34" fmla="*/ 97 w 594"/>
              <a:gd name="T35" fmla="*/ 43 h 627"/>
              <a:gd name="T36" fmla="*/ 1 w 594"/>
              <a:gd name="T37" fmla="*/ 310 h 627"/>
              <a:gd name="T38" fmla="*/ 0 w 594"/>
              <a:gd name="T39" fmla="*/ 311 h 627"/>
              <a:gd name="T40" fmla="*/ 0 w 594"/>
              <a:gd name="T41" fmla="*/ 313 h 627"/>
              <a:gd name="T42" fmla="*/ 0 w 594"/>
              <a:gd name="T43" fmla="*/ 314 h 627"/>
              <a:gd name="T44" fmla="*/ 1 w 594"/>
              <a:gd name="T45" fmla="*/ 315 h 627"/>
              <a:gd name="T46" fmla="*/ 1 w 594"/>
              <a:gd name="T47" fmla="*/ 316 h 627"/>
              <a:gd name="T48" fmla="*/ 1 w 594"/>
              <a:gd name="T49" fmla="*/ 316 h 627"/>
              <a:gd name="T50" fmla="*/ 205 w 594"/>
              <a:gd name="T51" fmla="*/ 316 h 627"/>
              <a:gd name="T52" fmla="*/ 205 w 594"/>
              <a:gd name="T53" fmla="*/ 316 h 627"/>
              <a:gd name="T54" fmla="*/ 205 w 594"/>
              <a:gd name="T55" fmla="*/ 315 h 627"/>
              <a:gd name="T56" fmla="*/ 206 w 594"/>
              <a:gd name="T57" fmla="*/ 314 h 627"/>
              <a:gd name="T58" fmla="*/ 206 w 594"/>
              <a:gd name="T59" fmla="*/ 313 h 627"/>
              <a:gd name="T60" fmla="*/ 206 w 594"/>
              <a:gd name="T61" fmla="*/ 311 h 627"/>
              <a:gd name="T62" fmla="*/ 205 w 594"/>
              <a:gd name="T63" fmla="*/ 310 h 627"/>
              <a:gd name="T64" fmla="*/ 266 w 594"/>
              <a:gd name="T65" fmla="*/ 97 h 627"/>
              <a:gd name="T66" fmla="*/ 291 w 594"/>
              <a:gd name="T67" fmla="*/ 130 h 627"/>
              <a:gd name="T68" fmla="*/ 182 w 594"/>
              <a:gd name="T69" fmla="*/ 578 h 627"/>
              <a:gd name="T70" fmla="*/ 146 w 594"/>
              <a:gd name="T71" fmla="*/ 627 h 627"/>
              <a:gd name="T72" fmla="*/ 457 w 594"/>
              <a:gd name="T73" fmla="*/ 620 h 627"/>
              <a:gd name="T74" fmla="*/ 305 w 594"/>
              <a:gd name="T75" fmla="*/ 578 h 627"/>
              <a:gd name="T76" fmla="*/ 326 w 594"/>
              <a:gd name="T77" fmla="*/ 114 h 627"/>
              <a:gd name="T78" fmla="*/ 389 w 594"/>
              <a:gd name="T79" fmla="*/ 418 h 627"/>
              <a:gd name="T80" fmla="*/ 389 w 594"/>
              <a:gd name="T81" fmla="*/ 419 h 627"/>
              <a:gd name="T82" fmla="*/ 388 w 594"/>
              <a:gd name="T83" fmla="*/ 420 h 627"/>
              <a:gd name="T84" fmla="*/ 389 w 594"/>
              <a:gd name="T85" fmla="*/ 421 h 627"/>
              <a:gd name="T86" fmla="*/ 389 w 594"/>
              <a:gd name="T87" fmla="*/ 422 h 627"/>
              <a:gd name="T88" fmla="*/ 390 w 594"/>
              <a:gd name="T89" fmla="*/ 424 h 627"/>
              <a:gd name="T90" fmla="*/ 390 w 594"/>
              <a:gd name="T91" fmla="*/ 424 h 627"/>
              <a:gd name="T92" fmla="*/ 593 w 594"/>
              <a:gd name="T93" fmla="*/ 424 h 627"/>
              <a:gd name="T94" fmla="*/ 593 w 594"/>
              <a:gd name="T95" fmla="*/ 424 h 627"/>
              <a:gd name="T96" fmla="*/ 594 w 594"/>
              <a:gd name="T97" fmla="*/ 422 h 627"/>
              <a:gd name="T98" fmla="*/ 103 w 594"/>
              <a:gd name="T99" fmla="*/ 66 h 627"/>
              <a:gd name="T100" fmla="*/ 17 w 594"/>
              <a:gd name="T101" fmla="*/ 306 h 627"/>
              <a:gd name="T102" fmla="*/ 103 w 594"/>
              <a:gd name="T103" fmla="*/ 353 h 627"/>
              <a:gd name="T104" fmla="*/ 185 w 594"/>
              <a:gd name="T105" fmla="*/ 320 h 627"/>
              <a:gd name="T106" fmla="*/ 442 w 594"/>
              <a:gd name="T107" fmla="*/ 613 h 627"/>
              <a:gd name="T108" fmla="*/ 182 w 594"/>
              <a:gd name="T109" fmla="*/ 592 h 627"/>
              <a:gd name="T110" fmla="*/ 442 w 594"/>
              <a:gd name="T111" fmla="*/ 613 h 627"/>
              <a:gd name="T112" fmla="*/ 280 w 594"/>
              <a:gd name="T113" fmla="*/ 99 h 627"/>
              <a:gd name="T114" fmla="*/ 315 w 594"/>
              <a:gd name="T115" fmla="*/ 99 h 627"/>
              <a:gd name="T116" fmla="*/ 577 w 594"/>
              <a:gd name="T117" fmla="*/ 413 h 627"/>
              <a:gd name="T118" fmla="*/ 492 w 594"/>
              <a:gd name="T119" fmla="*/ 173 h 627"/>
              <a:gd name="T120" fmla="*/ 491 w 594"/>
              <a:gd name="T121" fmla="*/ 460 h 627"/>
              <a:gd name="T122" fmla="*/ 573 w 594"/>
              <a:gd name="T123" fmla="*/ 4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4" h="627">
                <a:moveTo>
                  <a:pt x="594" y="422"/>
                </a:moveTo>
                <a:cubicBezTo>
                  <a:pt x="594" y="422"/>
                  <a:pt x="594" y="421"/>
                  <a:pt x="594" y="421"/>
                </a:cubicBezTo>
                <a:cubicBezTo>
                  <a:pt x="594" y="421"/>
                  <a:pt x="594" y="421"/>
                  <a:pt x="594" y="420"/>
                </a:cubicBezTo>
                <a:cubicBezTo>
                  <a:pt x="594" y="420"/>
                  <a:pt x="594" y="420"/>
                  <a:pt x="594" y="420"/>
                </a:cubicBezTo>
                <a:cubicBezTo>
                  <a:pt x="594" y="420"/>
                  <a:pt x="594" y="420"/>
                  <a:pt x="594" y="419"/>
                </a:cubicBezTo>
                <a:cubicBezTo>
                  <a:pt x="594" y="419"/>
                  <a:pt x="594" y="419"/>
                  <a:pt x="594" y="419"/>
                </a:cubicBezTo>
                <a:cubicBezTo>
                  <a:pt x="594" y="419"/>
                  <a:pt x="594" y="418"/>
                  <a:pt x="594" y="418"/>
                </a:cubicBezTo>
                <a:cubicBezTo>
                  <a:pt x="594" y="418"/>
                  <a:pt x="594" y="418"/>
                  <a:pt x="594" y="418"/>
                </a:cubicBezTo>
                <a:cubicBezTo>
                  <a:pt x="499" y="149"/>
                  <a:pt x="499" y="149"/>
                  <a:pt x="499" y="149"/>
                </a:cubicBezTo>
                <a:cubicBezTo>
                  <a:pt x="499" y="149"/>
                  <a:pt x="499" y="149"/>
                  <a:pt x="499" y="149"/>
                </a:cubicBezTo>
                <a:cubicBezTo>
                  <a:pt x="498" y="149"/>
                  <a:pt x="498" y="148"/>
                  <a:pt x="498" y="148"/>
                </a:cubicBezTo>
                <a:cubicBezTo>
                  <a:pt x="498" y="148"/>
                  <a:pt x="498" y="148"/>
                  <a:pt x="498" y="147"/>
                </a:cubicBezTo>
                <a:cubicBezTo>
                  <a:pt x="497" y="147"/>
                  <a:pt x="497" y="147"/>
                  <a:pt x="496" y="146"/>
                </a:cubicBezTo>
                <a:cubicBezTo>
                  <a:pt x="496" y="146"/>
                  <a:pt x="496" y="146"/>
                  <a:pt x="496" y="146"/>
                </a:cubicBezTo>
                <a:cubicBezTo>
                  <a:pt x="495" y="146"/>
                  <a:pt x="495" y="145"/>
                  <a:pt x="494" y="145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329" y="100"/>
                  <a:pt x="329" y="100"/>
                  <a:pt x="329" y="100"/>
                </a:cubicBezTo>
                <a:cubicBezTo>
                  <a:pt x="329" y="100"/>
                  <a:pt x="329" y="99"/>
                  <a:pt x="329" y="99"/>
                </a:cubicBezTo>
                <a:cubicBezTo>
                  <a:pt x="329" y="84"/>
                  <a:pt x="319" y="72"/>
                  <a:pt x="305" y="68"/>
                </a:cubicBezTo>
                <a:cubicBezTo>
                  <a:pt x="305" y="7"/>
                  <a:pt x="305" y="7"/>
                  <a:pt x="305" y="7"/>
                </a:cubicBezTo>
                <a:cubicBezTo>
                  <a:pt x="305" y="3"/>
                  <a:pt x="302" y="0"/>
                  <a:pt x="298" y="0"/>
                </a:cubicBezTo>
                <a:cubicBezTo>
                  <a:pt x="294" y="0"/>
                  <a:pt x="291" y="3"/>
                  <a:pt x="291" y="7"/>
                </a:cubicBezTo>
                <a:cubicBezTo>
                  <a:pt x="291" y="68"/>
                  <a:pt x="291" y="68"/>
                  <a:pt x="291" y="68"/>
                </a:cubicBezTo>
                <a:cubicBezTo>
                  <a:pt x="282" y="70"/>
                  <a:pt x="275" y="76"/>
                  <a:pt x="270" y="84"/>
                </a:cubicBezTo>
                <a:cubicBezTo>
                  <a:pt x="105" y="39"/>
                  <a:pt x="105" y="39"/>
                  <a:pt x="105" y="39"/>
                </a:cubicBezTo>
                <a:cubicBezTo>
                  <a:pt x="104" y="39"/>
                  <a:pt x="104" y="39"/>
                  <a:pt x="103" y="39"/>
                </a:cubicBezTo>
                <a:cubicBezTo>
                  <a:pt x="103" y="39"/>
                  <a:pt x="103" y="38"/>
                  <a:pt x="103" y="38"/>
                </a:cubicBezTo>
                <a:cubicBezTo>
                  <a:pt x="103" y="38"/>
                  <a:pt x="103" y="39"/>
                  <a:pt x="103" y="39"/>
                </a:cubicBezTo>
                <a:cubicBezTo>
                  <a:pt x="102" y="39"/>
                  <a:pt x="102" y="39"/>
                  <a:pt x="101" y="39"/>
                </a:cubicBezTo>
                <a:cubicBezTo>
                  <a:pt x="101" y="39"/>
                  <a:pt x="101" y="39"/>
                  <a:pt x="101" y="39"/>
                </a:cubicBezTo>
                <a:cubicBezTo>
                  <a:pt x="100" y="39"/>
                  <a:pt x="100" y="39"/>
                  <a:pt x="99" y="40"/>
                </a:cubicBezTo>
                <a:cubicBezTo>
                  <a:pt x="99" y="40"/>
                  <a:pt x="99" y="40"/>
                  <a:pt x="99" y="40"/>
                </a:cubicBezTo>
                <a:cubicBezTo>
                  <a:pt x="98" y="40"/>
                  <a:pt x="98" y="41"/>
                  <a:pt x="97" y="41"/>
                </a:cubicBezTo>
                <a:cubicBezTo>
                  <a:pt x="97" y="41"/>
                  <a:pt x="97" y="41"/>
                  <a:pt x="97" y="41"/>
                </a:cubicBezTo>
                <a:cubicBezTo>
                  <a:pt x="97" y="42"/>
                  <a:pt x="97" y="42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1" y="310"/>
                  <a:pt x="1" y="310"/>
                  <a:pt x="1" y="310"/>
                </a:cubicBezTo>
                <a:cubicBezTo>
                  <a:pt x="0" y="310"/>
                  <a:pt x="0" y="310"/>
                  <a:pt x="0" y="311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12"/>
                  <a:pt x="0" y="312"/>
                  <a:pt x="0" y="312"/>
                </a:cubicBezTo>
                <a:cubicBezTo>
                  <a:pt x="0" y="312"/>
                  <a:pt x="0" y="312"/>
                  <a:pt x="0" y="313"/>
                </a:cubicBezTo>
                <a:cubicBezTo>
                  <a:pt x="0" y="313"/>
                  <a:pt x="0" y="313"/>
                  <a:pt x="0" y="313"/>
                </a:cubicBezTo>
                <a:cubicBezTo>
                  <a:pt x="0" y="313"/>
                  <a:pt x="0" y="313"/>
                  <a:pt x="0" y="314"/>
                </a:cubicBezTo>
                <a:cubicBezTo>
                  <a:pt x="0" y="314"/>
                  <a:pt x="0" y="314"/>
                  <a:pt x="0" y="314"/>
                </a:cubicBezTo>
                <a:cubicBezTo>
                  <a:pt x="0" y="315"/>
                  <a:pt x="1" y="315"/>
                  <a:pt x="1" y="315"/>
                </a:cubicBezTo>
                <a:cubicBezTo>
                  <a:pt x="1" y="315"/>
                  <a:pt x="1" y="316"/>
                  <a:pt x="1" y="316"/>
                </a:cubicBezTo>
                <a:cubicBezTo>
                  <a:pt x="1" y="316"/>
                  <a:pt x="1" y="316"/>
                  <a:pt x="1" y="316"/>
                </a:cubicBezTo>
                <a:cubicBezTo>
                  <a:pt x="1" y="316"/>
                  <a:pt x="1" y="316"/>
                  <a:pt x="1" y="316"/>
                </a:cubicBezTo>
                <a:cubicBezTo>
                  <a:pt x="1" y="316"/>
                  <a:pt x="1" y="316"/>
                  <a:pt x="1" y="316"/>
                </a:cubicBezTo>
                <a:cubicBezTo>
                  <a:pt x="21" y="347"/>
                  <a:pt x="60" y="367"/>
                  <a:pt x="103" y="367"/>
                </a:cubicBezTo>
                <a:cubicBezTo>
                  <a:pt x="146" y="367"/>
                  <a:pt x="185" y="347"/>
                  <a:pt x="205" y="316"/>
                </a:cubicBezTo>
                <a:cubicBezTo>
                  <a:pt x="205" y="316"/>
                  <a:pt x="205" y="316"/>
                  <a:pt x="205" y="316"/>
                </a:cubicBezTo>
                <a:cubicBezTo>
                  <a:pt x="205" y="316"/>
                  <a:pt x="205" y="316"/>
                  <a:pt x="205" y="316"/>
                </a:cubicBezTo>
                <a:cubicBezTo>
                  <a:pt x="205" y="316"/>
                  <a:pt x="205" y="316"/>
                  <a:pt x="205" y="316"/>
                </a:cubicBezTo>
                <a:cubicBezTo>
                  <a:pt x="205" y="316"/>
                  <a:pt x="205" y="315"/>
                  <a:pt x="205" y="315"/>
                </a:cubicBezTo>
                <a:cubicBezTo>
                  <a:pt x="205" y="315"/>
                  <a:pt x="206" y="315"/>
                  <a:pt x="206" y="314"/>
                </a:cubicBezTo>
                <a:cubicBezTo>
                  <a:pt x="206" y="314"/>
                  <a:pt x="206" y="314"/>
                  <a:pt x="206" y="314"/>
                </a:cubicBezTo>
                <a:cubicBezTo>
                  <a:pt x="206" y="313"/>
                  <a:pt x="206" y="313"/>
                  <a:pt x="206" y="313"/>
                </a:cubicBezTo>
                <a:cubicBezTo>
                  <a:pt x="206" y="313"/>
                  <a:pt x="206" y="313"/>
                  <a:pt x="206" y="313"/>
                </a:cubicBezTo>
                <a:cubicBezTo>
                  <a:pt x="206" y="312"/>
                  <a:pt x="206" y="312"/>
                  <a:pt x="206" y="312"/>
                </a:cubicBezTo>
                <a:cubicBezTo>
                  <a:pt x="206" y="312"/>
                  <a:pt x="206" y="312"/>
                  <a:pt x="206" y="311"/>
                </a:cubicBezTo>
                <a:cubicBezTo>
                  <a:pt x="206" y="311"/>
                  <a:pt x="206" y="311"/>
                  <a:pt x="206" y="311"/>
                </a:cubicBezTo>
                <a:cubicBezTo>
                  <a:pt x="206" y="310"/>
                  <a:pt x="206" y="310"/>
                  <a:pt x="205" y="310"/>
                </a:cubicBezTo>
                <a:cubicBezTo>
                  <a:pt x="114" y="56"/>
                  <a:pt x="114" y="56"/>
                  <a:pt x="114" y="56"/>
                </a:cubicBezTo>
                <a:cubicBezTo>
                  <a:pt x="266" y="97"/>
                  <a:pt x="266" y="97"/>
                  <a:pt x="266" y="97"/>
                </a:cubicBezTo>
                <a:cubicBezTo>
                  <a:pt x="266" y="98"/>
                  <a:pt x="266" y="99"/>
                  <a:pt x="266" y="99"/>
                </a:cubicBezTo>
                <a:cubicBezTo>
                  <a:pt x="266" y="114"/>
                  <a:pt x="277" y="127"/>
                  <a:pt x="291" y="130"/>
                </a:cubicBezTo>
                <a:cubicBezTo>
                  <a:pt x="291" y="578"/>
                  <a:pt x="291" y="578"/>
                  <a:pt x="291" y="578"/>
                </a:cubicBezTo>
                <a:cubicBezTo>
                  <a:pt x="182" y="578"/>
                  <a:pt x="182" y="578"/>
                  <a:pt x="182" y="578"/>
                </a:cubicBezTo>
                <a:cubicBezTo>
                  <a:pt x="158" y="578"/>
                  <a:pt x="139" y="597"/>
                  <a:pt x="139" y="620"/>
                </a:cubicBezTo>
                <a:cubicBezTo>
                  <a:pt x="139" y="624"/>
                  <a:pt x="142" y="627"/>
                  <a:pt x="146" y="627"/>
                </a:cubicBezTo>
                <a:cubicBezTo>
                  <a:pt x="450" y="627"/>
                  <a:pt x="450" y="627"/>
                  <a:pt x="450" y="627"/>
                </a:cubicBezTo>
                <a:cubicBezTo>
                  <a:pt x="454" y="627"/>
                  <a:pt x="457" y="624"/>
                  <a:pt x="457" y="620"/>
                </a:cubicBezTo>
                <a:cubicBezTo>
                  <a:pt x="457" y="597"/>
                  <a:pt x="437" y="578"/>
                  <a:pt x="414" y="578"/>
                </a:cubicBezTo>
                <a:cubicBezTo>
                  <a:pt x="305" y="578"/>
                  <a:pt x="305" y="578"/>
                  <a:pt x="305" y="578"/>
                </a:cubicBezTo>
                <a:cubicBezTo>
                  <a:pt x="305" y="130"/>
                  <a:pt x="305" y="130"/>
                  <a:pt x="305" y="130"/>
                </a:cubicBezTo>
                <a:cubicBezTo>
                  <a:pt x="314" y="128"/>
                  <a:pt x="322" y="122"/>
                  <a:pt x="326" y="114"/>
                </a:cubicBezTo>
                <a:cubicBezTo>
                  <a:pt x="483" y="157"/>
                  <a:pt x="483" y="157"/>
                  <a:pt x="483" y="157"/>
                </a:cubicBezTo>
                <a:cubicBezTo>
                  <a:pt x="389" y="418"/>
                  <a:pt x="389" y="418"/>
                  <a:pt x="389" y="418"/>
                </a:cubicBezTo>
                <a:cubicBezTo>
                  <a:pt x="389" y="418"/>
                  <a:pt x="389" y="418"/>
                  <a:pt x="389" y="418"/>
                </a:cubicBezTo>
                <a:cubicBezTo>
                  <a:pt x="389" y="418"/>
                  <a:pt x="389" y="419"/>
                  <a:pt x="389" y="419"/>
                </a:cubicBezTo>
                <a:cubicBezTo>
                  <a:pt x="389" y="419"/>
                  <a:pt x="389" y="419"/>
                  <a:pt x="389" y="419"/>
                </a:cubicBezTo>
                <a:cubicBezTo>
                  <a:pt x="389" y="420"/>
                  <a:pt x="388" y="420"/>
                  <a:pt x="388" y="420"/>
                </a:cubicBezTo>
                <a:cubicBezTo>
                  <a:pt x="388" y="420"/>
                  <a:pt x="389" y="420"/>
                  <a:pt x="389" y="420"/>
                </a:cubicBezTo>
                <a:cubicBezTo>
                  <a:pt x="389" y="421"/>
                  <a:pt x="389" y="421"/>
                  <a:pt x="389" y="421"/>
                </a:cubicBezTo>
                <a:cubicBezTo>
                  <a:pt x="389" y="421"/>
                  <a:pt x="389" y="422"/>
                  <a:pt x="389" y="422"/>
                </a:cubicBezTo>
                <a:cubicBezTo>
                  <a:pt x="389" y="422"/>
                  <a:pt x="389" y="422"/>
                  <a:pt x="389" y="422"/>
                </a:cubicBezTo>
                <a:cubicBezTo>
                  <a:pt x="389" y="423"/>
                  <a:pt x="389" y="423"/>
                  <a:pt x="389" y="423"/>
                </a:cubicBezTo>
                <a:cubicBezTo>
                  <a:pt x="389" y="423"/>
                  <a:pt x="389" y="424"/>
                  <a:pt x="390" y="424"/>
                </a:cubicBezTo>
                <a:cubicBezTo>
                  <a:pt x="390" y="424"/>
                  <a:pt x="390" y="424"/>
                  <a:pt x="390" y="424"/>
                </a:cubicBezTo>
                <a:cubicBezTo>
                  <a:pt x="390" y="424"/>
                  <a:pt x="390" y="424"/>
                  <a:pt x="390" y="424"/>
                </a:cubicBezTo>
                <a:cubicBezTo>
                  <a:pt x="409" y="455"/>
                  <a:pt x="448" y="474"/>
                  <a:pt x="491" y="474"/>
                </a:cubicBezTo>
                <a:cubicBezTo>
                  <a:pt x="534" y="474"/>
                  <a:pt x="573" y="455"/>
                  <a:pt x="593" y="424"/>
                </a:cubicBezTo>
                <a:cubicBezTo>
                  <a:pt x="593" y="424"/>
                  <a:pt x="593" y="424"/>
                  <a:pt x="593" y="424"/>
                </a:cubicBezTo>
                <a:cubicBezTo>
                  <a:pt x="593" y="424"/>
                  <a:pt x="593" y="424"/>
                  <a:pt x="593" y="424"/>
                </a:cubicBezTo>
                <a:cubicBezTo>
                  <a:pt x="593" y="424"/>
                  <a:pt x="593" y="423"/>
                  <a:pt x="593" y="423"/>
                </a:cubicBezTo>
                <a:cubicBezTo>
                  <a:pt x="593" y="423"/>
                  <a:pt x="594" y="423"/>
                  <a:pt x="594" y="422"/>
                </a:cubicBezTo>
                <a:cubicBezTo>
                  <a:pt x="594" y="422"/>
                  <a:pt x="594" y="422"/>
                  <a:pt x="594" y="422"/>
                </a:cubicBezTo>
                <a:close/>
                <a:moveTo>
                  <a:pt x="103" y="66"/>
                </a:moveTo>
                <a:cubicBezTo>
                  <a:pt x="189" y="306"/>
                  <a:pt x="189" y="306"/>
                  <a:pt x="189" y="306"/>
                </a:cubicBezTo>
                <a:cubicBezTo>
                  <a:pt x="17" y="306"/>
                  <a:pt x="17" y="306"/>
                  <a:pt x="17" y="306"/>
                </a:cubicBezTo>
                <a:lnTo>
                  <a:pt x="103" y="66"/>
                </a:lnTo>
                <a:close/>
                <a:moveTo>
                  <a:pt x="103" y="353"/>
                </a:moveTo>
                <a:cubicBezTo>
                  <a:pt x="70" y="353"/>
                  <a:pt x="40" y="340"/>
                  <a:pt x="21" y="320"/>
                </a:cubicBezTo>
                <a:cubicBezTo>
                  <a:pt x="185" y="320"/>
                  <a:pt x="185" y="320"/>
                  <a:pt x="185" y="320"/>
                </a:cubicBezTo>
                <a:cubicBezTo>
                  <a:pt x="166" y="340"/>
                  <a:pt x="136" y="353"/>
                  <a:pt x="103" y="353"/>
                </a:cubicBezTo>
                <a:close/>
                <a:moveTo>
                  <a:pt x="442" y="613"/>
                </a:moveTo>
                <a:cubicBezTo>
                  <a:pt x="154" y="613"/>
                  <a:pt x="154" y="613"/>
                  <a:pt x="154" y="613"/>
                </a:cubicBezTo>
                <a:cubicBezTo>
                  <a:pt x="157" y="601"/>
                  <a:pt x="168" y="592"/>
                  <a:pt x="182" y="592"/>
                </a:cubicBezTo>
                <a:cubicBezTo>
                  <a:pt x="414" y="592"/>
                  <a:pt x="414" y="592"/>
                  <a:pt x="414" y="592"/>
                </a:cubicBezTo>
                <a:cubicBezTo>
                  <a:pt x="427" y="592"/>
                  <a:pt x="439" y="601"/>
                  <a:pt x="442" y="613"/>
                </a:cubicBezTo>
                <a:close/>
                <a:moveTo>
                  <a:pt x="298" y="117"/>
                </a:moveTo>
                <a:cubicBezTo>
                  <a:pt x="288" y="117"/>
                  <a:pt x="280" y="109"/>
                  <a:pt x="280" y="99"/>
                </a:cubicBezTo>
                <a:cubicBezTo>
                  <a:pt x="280" y="90"/>
                  <a:pt x="288" y="82"/>
                  <a:pt x="298" y="82"/>
                </a:cubicBezTo>
                <a:cubicBezTo>
                  <a:pt x="308" y="82"/>
                  <a:pt x="315" y="90"/>
                  <a:pt x="315" y="99"/>
                </a:cubicBezTo>
                <a:cubicBezTo>
                  <a:pt x="315" y="109"/>
                  <a:pt x="308" y="117"/>
                  <a:pt x="298" y="117"/>
                </a:cubicBezTo>
                <a:close/>
                <a:moveTo>
                  <a:pt x="577" y="413"/>
                </a:moveTo>
                <a:cubicBezTo>
                  <a:pt x="405" y="413"/>
                  <a:pt x="405" y="413"/>
                  <a:pt x="405" y="413"/>
                </a:cubicBezTo>
                <a:cubicBezTo>
                  <a:pt x="492" y="173"/>
                  <a:pt x="492" y="173"/>
                  <a:pt x="492" y="173"/>
                </a:cubicBezTo>
                <a:lnTo>
                  <a:pt x="577" y="413"/>
                </a:lnTo>
                <a:close/>
                <a:moveTo>
                  <a:pt x="491" y="460"/>
                </a:moveTo>
                <a:cubicBezTo>
                  <a:pt x="458" y="460"/>
                  <a:pt x="428" y="448"/>
                  <a:pt x="410" y="427"/>
                </a:cubicBezTo>
                <a:cubicBezTo>
                  <a:pt x="573" y="427"/>
                  <a:pt x="573" y="427"/>
                  <a:pt x="573" y="427"/>
                </a:cubicBezTo>
                <a:cubicBezTo>
                  <a:pt x="554" y="448"/>
                  <a:pt x="524" y="460"/>
                  <a:pt x="491" y="4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82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52" grpId="0" animBg="1"/>
      <p:bldP spid="51" grpId="0" animBg="1"/>
      <p:bldP spid="50" grpId="0" animBg="1"/>
      <p:bldP spid="31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899721" y="2199531"/>
            <a:ext cx="3372921" cy="20611"/>
          </a:xfrm>
          <a:prstGeom prst="line">
            <a:avLst/>
          </a:prstGeom>
          <a:noFill/>
          <a:ln w="88900" cap="rnd">
            <a:gradFill>
              <a:gsLst>
                <a:gs pos="0">
                  <a:schemeClr val="accent1">
                    <a:lumMod val="75000"/>
                  </a:schemeClr>
                </a:gs>
                <a:gs pos="25000">
                  <a:schemeClr val="accent1"/>
                </a:gs>
              </a:gsLst>
              <a:lin ang="19800000" scaled="0"/>
            </a:gradFill>
            <a:prstDash val="solid"/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499132" y="2199530"/>
            <a:ext cx="400589" cy="802251"/>
          </a:xfrm>
          <a:custGeom>
            <a:avLst/>
            <a:gdLst>
              <a:gd name="T0" fmla="*/ 129 w 129"/>
              <a:gd name="T1" fmla="*/ 258 h 258"/>
              <a:gd name="T2" fmla="*/ 0 w 129"/>
              <a:gd name="T3" fmla="*/ 129 h 258"/>
              <a:gd name="T4" fmla="*/ 129 w 129"/>
              <a:gd name="T5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129" y="258"/>
                </a:moveTo>
                <a:cubicBezTo>
                  <a:pt x="57" y="258"/>
                  <a:pt x="0" y="200"/>
                  <a:pt x="0" y="129"/>
                </a:cubicBezTo>
                <a:cubicBezTo>
                  <a:pt x="0" y="57"/>
                  <a:pt x="57" y="0"/>
                  <a:pt x="129" y="0"/>
                </a:cubicBezTo>
              </a:path>
            </a:pathLst>
          </a:custGeom>
          <a:noFill/>
          <a:ln w="88900" cap="rnd">
            <a:gradFill>
              <a:gsLst>
                <a:gs pos="0">
                  <a:schemeClr val="accent1">
                    <a:lumMod val="75000"/>
                  </a:schemeClr>
                </a:gs>
                <a:gs pos="32000">
                  <a:schemeClr val="accent1"/>
                </a:gs>
              </a:gsLst>
              <a:lin ang="5400000" scaled="1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899720" y="2199530"/>
            <a:ext cx="400589" cy="802251"/>
          </a:xfrm>
          <a:custGeom>
            <a:avLst/>
            <a:gdLst>
              <a:gd name="T0" fmla="*/ 0 w 129"/>
              <a:gd name="T1" fmla="*/ 0 h 258"/>
              <a:gd name="T2" fmla="*/ 129 w 129"/>
              <a:gd name="T3" fmla="*/ 129 h 258"/>
              <a:gd name="T4" fmla="*/ 0 w 129"/>
              <a:gd name="T5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0" y="0"/>
                </a:moveTo>
                <a:cubicBezTo>
                  <a:pt x="71" y="0"/>
                  <a:pt x="129" y="57"/>
                  <a:pt x="129" y="129"/>
                </a:cubicBezTo>
                <a:cubicBezTo>
                  <a:pt x="129" y="200"/>
                  <a:pt x="71" y="258"/>
                  <a:pt x="0" y="258"/>
                </a:cubicBezTo>
              </a:path>
            </a:pathLst>
          </a:custGeom>
          <a:noFill/>
          <a:ln w="889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 flipV="1">
            <a:off x="-1473199" y="2194847"/>
            <a:ext cx="3372921" cy="4684"/>
          </a:xfrm>
          <a:prstGeom prst="line">
            <a:avLst/>
          </a:prstGeom>
          <a:noFill/>
          <a:ln w="88900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1899721" y="3393331"/>
            <a:ext cx="3372921" cy="29345"/>
          </a:xfrm>
          <a:prstGeom prst="line">
            <a:avLst/>
          </a:prstGeom>
          <a:noFill/>
          <a:ln w="88900" cap="rnd">
            <a:gradFill>
              <a:gsLst>
                <a:gs pos="0">
                  <a:schemeClr val="accent3">
                    <a:lumMod val="75000"/>
                  </a:schemeClr>
                </a:gs>
                <a:gs pos="25000">
                  <a:schemeClr val="accent3"/>
                </a:gs>
              </a:gsLst>
              <a:lin ang="19800000" scaled="0"/>
            </a:gradFill>
            <a:prstDash val="solid"/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1499131" y="3393331"/>
            <a:ext cx="400589" cy="802251"/>
          </a:xfrm>
          <a:custGeom>
            <a:avLst/>
            <a:gdLst>
              <a:gd name="T0" fmla="*/ 129 w 129"/>
              <a:gd name="T1" fmla="*/ 258 h 258"/>
              <a:gd name="T2" fmla="*/ 0 w 129"/>
              <a:gd name="T3" fmla="*/ 129 h 258"/>
              <a:gd name="T4" fmla="*/ 129 w 129"/>
              <a:gd name="T5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129" y="258"/>
                </a:moveTo>
                <a:cubicBezTo>
                  <a:pt x="57" y="258"/>
                  <a:pt x="0" y="200"/>
                  <a:pt x="0" y="129"/>
                </a:cubicBezTo>
                <a:cubicBezTo>
                  <a:pt x="0" y="57"/>
                  <a:pt x="57" y="0"/>
                  <a:pt x="129" y="0"/>
                </a:cubicBezTo>
              </a:path>
            </a:pathLst>
          </a:custGeom>
          <a:noFill/>
          <a:ln w="88900" cap="rnd">
            <a:gradFill>
              <a:gsLst>
                <a:gs pos="0">
                  <a:schemeClr val="accent3">
                    <a:lumMod val="75000"/>
                  </a:schemeClr>
                </a:gs>
                <a:gs pos="32000">
                  <a:schemeClr val="accent3"/>
                </a:gs>
              </a:gsLst>
              <a:lin ang="5400000" scaled="1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1899720" y="3393331"/>
            <a:ext cx="400589" cy="802251"/>
          </a:xfrm>
          <a:custGeom>
            <a:avLst/>
            <a:gdLst>
              <a:gd name="T0" fmla="*/ 0 w 129"/>
              <a:gd name="T1" fmla="*/ 0 h 258"/>
              <a:gd name="T2" fmla="*/ 129 w 129"/>
              <a:gd name="T3" fmla="*/ 129 h 258"/>
              <a:gd name="T4" fmla="*/ 0 w 129"/>
              <a:gd name="T5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0" y="0"/>
                </a:moveTo>
                <a:cubicBezTo>
                  <a:pt x="71" y="0"/>
                  <a:pt x="129" y="57"/>
                  <a:pt x="129" y="129"/>
                </a:cubicBezTo>
                <a:cubicBezTo>
                  <a:pt x="129" y="200"/>
                  <a:pt x="71" y="258"/>
                  <a:pt x="0" y="258"/>
                </a:cubicBezTo>
              </a:path>
            </a:pathLst>
          </a:custGeom>
          <a:noFill/>
          <a:ln w="88900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 flipV="1">
            <a:off x="-1473199" y="3388648"/>
            <a:ext cx="3372921" cy="4684"/>
          </a:xfrm>
          <a:prstGeom prst="line">
            <a:avLst/>
          </a:prstGeom>
          <a:noFill/>
          <a:ln w="88900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899719" y="4560954"/>
            <a:ext cx="3372921" cy="5565"/>
          </a:xfrm>
          <a:prstGeom prst="line">
            <a:avLst/>
          </a:prstGeom>
          <a:noFill/>
          <a:ln w="88900" cap="rnd">
            <a:gradFill>
              <a:gsLst>
                <a:gs pos="0">
                  <a:schemeClr val="accent5">
                    <a:lumMod val="75000"/>
                  </a:schemeClr>
                </a:gs>
                <a:gs pos="25000">
                  <a:schemeClr val="accent5"/>
                </a:gs>
              </a:gsLst>
              <a:lin ang="19800000" scaled="0"/>
            </a:gradFill>
            <a:prstDash val="solid"/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1499132" y="4560956"/>
            <a:ext cx="400589" cy="802249"/>
          </a:xfrm>
          <a:custGeom>
            <a:avLst/>
            <a:gdLst>
              <a:gd name="T0" fmla="*/ 129 w 129"/>
              <a:gd name="T1" fmla="*/ 258 h 258"/>
              <a:gd name="T2" fmla="*/ 0 w 129"/>
              <a:gd name="T3" fmla="*/ 129 h 258"/>
              <a:gd name="T4" fmla="*/ 129 w 129"/>
              <a:gd name="T5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129" y="258"/>
                </a:moveTo>
                <a:cubicBezTo>
                  <a:pt x="57" y="258"/>
                  <a:pt x="0" y="200"/>
                  <a:pt x="0" y="129"/>
                </a:cubicBezTo>
                <a:cubicBezTo>
                  <a:pt x="0" y="57"/>
                  <a:pt x="57" y="0"/>
                  <a:pt x="129" y="0"/>
                </a:cubicBezTo>
              </a:path>
            </a:pathLst>
          </a:custGeom>
          <a:noFill/>
          <a:ln w="88900" cap="rnd">
            <a:gradFill>
              <a:gsLst>
                <a:gs pos="0">
                  <a:schemeClr val="accent5">
                    <a:lumMod val="75000"/>
                  </a:schemeClr>
                </a:gs>
                <a:gs pos="32000">
                  <a:schemeClr val="accent5"/>
                </a:gs>
              </a:gsLst>
              <a:lin ang="5400000" scaled="1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1" name="Freeform 6"/>
          <p:cNvSpPr>
            <a:spLocks/>
          </p:cNvSpPr>
          <p:nvPr/>
        </p:nvSpPr>
        <p:spPr bwMode="auto">
          <a:xfrm>
            <a:off x="1899722" y="4560956"/>
            <a:ext cx="400589" cy="802249"/>
          </a:xfrm>
          <a:custGeom>
            <a:avLst/>
            <a:gdLst>
              <a:gd name="T0" fmla="*/ 0 w 129"/>
              <a:gd name="T1" fmla="*/ 0 h 258"/>
              <a:gd name="T2" fmla="*/ 129 w 129"/>
              <a:gd name="T3" fmla="*/ 129 h 258"/>
              <a:gd name="T4" fmla="*/ 0 w 129"/>
              <a:gd name="T5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0" y="0"/>
                </a:moveTo>
                <a:cubicBezTo>
                  <a:pt x="71" y="0"/>
                  <a:pt x="129" y="57"/>
                  <a:pt x="129" y="129"/>
                </a:cubicBezTo>
                <a:cubicBezTo>
                  <a:pt x="129" y="200"/>
                  <a:pt x="71" y="258"/>
                  <a:pt x="0" y="258"/>
                </a:cubicBezTo>
              </a:path>
            </a:pathLst>
          </a:custGeom>
          <a:noFill/>
          <a:ln w="88900" cap="rnd">
            <a:solidFill>
              <a:schemeClr val="accent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 flipH="1" flipV="1">
            <a:off x="-1473199" y="4526039"/>
            <a:ext cx="3372921" cy="34915"/>
          </a:xfrm>
          <a:prstGeom prst="line">
            <a:avLst/>
          </a:prstGeom>
          <a:noFill/>
          <a:ln w="88900" cap="rnd">
            <a:solidFill>
              <a:schemeClr val="accent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4" name="Rectangle 23"/>
          <p:cNvSpPr/>
          <p:nvPr/>
        </p:nvSpPr>
        <p:spPr>
          <a:xfrm>
            <a:off x="1573353" y="2308269"/>
            <a:ext cx="652743" cy="58477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3200"/>
              <a:t>01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73347" y="3500114"/>
            <a:ext cx="652743" cy="58477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3200"/>
              <a:t>02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573347" y="4669693"/>
            <a:ext cx="652743" cy="58477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3200"/>
              <a:t>03</a:t>
            </a:r>
          </a:p>
        </p:txBody>
      </p:sp>
      <p:sp>
        <p:nvSpPr>
          <p:cNvPr id="33" name="Line 7"/>
          <p:cNvSpPr>
            <a:spLocks noChangeShapeType="1"/>
          </p:cNvSpPr>
          <p:nvPr/>
        </p:nvSpPr>
        <p:spPr bwMode="auto">
          <a:xfrm>
            <a:off x="1912952" y="5763489"/>
            <a:ext cx="3372921" cy="29345"/>
          </a:xfrm>
          <a:prstGeom prst="line">
            <a:avLst/>
          </a:prstGeom>
          <a:noFill/>
          <a:ln w="88900" cap="rnd">
            <a:gradFill>
              <a:gsLst>
                <a:gs pos="0">
                  <a:schemeClr val="bg2">
                    <a:lumMod val="75000"/>
                  </a:schemeClr>
                </a:gs>
                <a:gs pos="25000">
                  <a:schemeClr val="bg2"/>
                </a:gs>
              </a:gsLst>
              <a:lin ang="19800000" scaled="0"/>
            </a:gradFill>
            <a:prstDash val="solid"/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512364" y="5763494"/>
            <a:ext cx="400589" cy="802249"/>
          </a:xfrm>
          <a:custGeom>
            <a:avLst/>
            <a:gdLst>
              <a:gd name="T0" fmla="*/ 129 w 129"/>
              <a:gd name="T1" fmla="*/ 258 h 258"/>
              <a:gd name="T2" fmla="*/ 0 w 129"/>
              <a:gd name="T3" fmla="*/ 129 h 258"/>
              <a:gd name="T4" fmla="*/ 129 w 129"/>
              <a:gd name="T5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129" y="258"/>
                </a:moveTo>
                <a:cubicBezTo>
                  <a:pt x="57" y="258"/>
                  <a:pt x="0" y="200"/>
                  <a:pt x="0" y="129"/>
                </a:cubicBezTo>
                <a:cubicBezTo>
                  <a:pt x="0" y="57"/>
                  <a:pt x="57" y="0"/>
                  <a:pt x="129" y="0"/>
                </a:cubicBezTo>
              </a:path>
            </a:pathLst>
          </a:custGeom>
          <a:noFill/>
          <a:ln w="88900" cap="rnd">
            <a:gradFill>
              <a:gsLst>
                <a:gs pos="0">
                  <a:schemeClr val="bg2">
                    <a:lumMod val="75000"/>
                  </a:schemeClr>
                </a:gs>
                <a:gs pos="32000">
                  <a:schemeClr val="bg2"/>
                </a:gs>
              </a:gsLst>
              <a:lin ang="5400000" scaled="1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5" name="Freeform 6"/>
          <p:cNvSpPr>
            <a:spLocks/>
          </p:cNvSpPr>
          <p:nvPr/>
        </p:nvSpPr>
        <p:spPr bwMode="auto">
          <a:xfrm>
            <a:off x="1912952" y="5763494"/>
            <a:ext cx="400589" cy="802249"/>
          </a:xfrm>
          <a:custGeom>
            <a:avLst/>
            <a:gdLst>
              <a:gd name="T0" fmla="*/ 0 w 129"/>
              <a:gd name="T1" fmla="*/ 0 h 258"/>
              <a:gd name="T2" fmla="*/ 129 w 129"/>
              <a:gd name="T3" fmla="*/ 129 h 258"/>
              <a:gd name="T4" fmla="*/ 0 w 129"/>
              <a:gd name="T5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0" y="0"/>
                </a:moveTo>
                <a:cubicBezTo>
                  <a:pt x="71" y="0"/>
                  <a:pt x="129" y="57"/>
                  <a:pt x="129" y="129"/>
                </a:cubicBezTo>
                <a:cubicBezTo>
                  <a:pt x="129" y="200"/>
                  <a:pt x="71" y="258"/>
                  <a:pt x="0" y="258"/>
                </a:cubicBezTo>
              </a:path>
            </a:pathLst>
          </a:custGeom>
          <a:noFill/>
          <a:ln w="88900" cap="rnd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 flipH="1" flipV="1">
            <a:off x="-1459967" y="5728577"/>
            <a:ext cx="3372921" cy="34915"/>
          </a:xfrm>
          <a:prstGeom prst="line">
            <a:avLst/>
          </a:prstGeom>
          <a:noFill/>
          <a:ln w="88900" cap="rnd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7" name="Rectangle 36"/>
          <p:cNvSpPr/>
          <p:nvPr/>
        </p:nvSpPr>
        <p:spPr>
          <a:xfrm>
            <a:off x="1586579" y="5872230"/>
            <a:ext cx="652743" cy="584775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/>
            <a:r>
              <a:rPr lang="en-US" sz="3200"/>
              <a:t>04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03213" y="2319010"/>
            <a:ext cx="262758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/>
              <a:t>GuidedBackProp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03213" y="3521546"/>
            <a:ext cx="262758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dirty="0"/>
              <a:t>IntegratedGradients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503213" y="4654303"/>
            <a:ext cx="262758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/>
              <a:t>SmoothGrad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503213" y="5862359"/>
            <a:ext cx="262758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/>
              <a:t>GradCAM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A34FBAF-FA80-F225-237D-F9E15D0F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59" y="1389764"/>
            <a:ext cx="5315415" cy="1297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 descr="Une image contenant art&#10;&#10;Description générée automatiquement">
            <a:extLst>
              <a:ext uri="{FF2B5EF4-FFF2-40B4-BE49-F238E27FC236}">
                <a16:creationId xmlns:a16="http://schemas.microsoft.com/office/drawing/2014/main" id="{E7F3C58C-6391-958C-56A0-27529BF1F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51" y="5373043"/>
            <a:ext cx="5306123" cy="1297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EDF144D-C223-26F8-72B9-E1BE2EE29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560" y="2726598"/>
            <a:ext cx="5315414" cy="1287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 24" descr="Une image contenant art, Dessin d’enfant&#10;&#10;Description générée automatiquement">
            <a:extLst>
              <a:ext uri="{FF2B5EF4-FFF2-40B4-BE49-F238E27FC236}">
                <a16:creationId xmlns:a16="http://schemas.microsoft.com/office/drawing/2014/main" id="{4D75E8E1-E16B-7360-CCFD-59A5B5F42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852" y="191664"/>
            <a:ext cx="5306122" cy="1176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 25" descr="Une image contenant cercle, film radiographique&#10;&#10;Description générée automatiquement">
            <a:extLst>
              <a:ext uri="{FF2B5EF4-FFF2-40B4-BE49-F238E27FC236}">
                <a16:creationId xmlns:a16="http://schemas.microsoft.com/office/drawing/2014/main" id="{13CD487F-414D-D290-340C-5175D2656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7851" y="4054139"/>
            <a:ext cx="5306123" cy="1297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ight Arrow 3">
            <a:extLst>
              <a:ext uri="{FF2B5EF4-FFF2-40B4-BE49-F238E27FC236}">
                <a16:creationId xmlns:a16="http://schemas.microsoft.com/office/drawing/2014/main" id="{23162011-EF27-21E3-F82E-9E71B6F770F5}"/>
              </a:ext>
            </a:extLst>
          </p:cNvPr>
          <p:cNvSpPr/>
          <p:nvPr/>
        </p:nvSpPr>
        <p:spPr>
          <a:xfrm>
            <a:off x="-63082" y="394774"/>
            <a:ext cx="3525014" cy="926920"/>
          </a:xfrm>
          <a:prstGeom prst="rightArrow">
            <a:avLst>
              <a:gd name="adj1" fmla="val 69240"/>
              <a:gd name="adj2" fmla="val 3663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133"/>
              <a:t>Images Bien Prédites</a:t>
            </a:r>
          </a:p>
        </p:txBody>
      </p:sp>
    </p:spTree>
    <p:extLst>
      <p:ext uri="{BB962C8B-B14F-4D97-AF65-F5344CB8AC3E}">
        <p14:creationId xmlns:p14="http://schemas.microsoft.com/office/powerpoint/2010/main" val="3611745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4" grpId="0"/>
      <p:bldP spid="30" grpId="0"/>
      <p:bldP spid="31" grpId="0"/>
      <p:bldP spid="33" grpId="0" animBg="1"/>
      <p:bldP spid="34" grpId="0" animBg="1"/>
      <p:bldP spid="35" grpId="0" animBg="1"/>
      <p:bldP spid="36" grpId="0" animBg="1"/>
      <p:bldP spid="37" grpId="0"/>
      <p:bldP spid="41" grpId="0"/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ymboles jaune et bleu">
            <a:extLst>
              <a:ext uri="{FF2B5EF4-FFF2-40B4-BE49-F238E27FC236}">
                <a16:creationId xmlns:a16="http://schemas.microsoft.com/office/drawing/2014/main" id="{3469DE43-27AC-6DC7-2B72-8EDE3242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38" b="1353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B57B1F-12D5-A905-473A-404A58A6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062350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2D4F8-A2B4-FD2E-1488-1CBD21BB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BD1B26A6-1CBF-F5CC-C193-E0C58D4733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1F7566-3DDF-2773-6EFB-36263826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3577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2D4F8-A2B4-FD2E-1488-1CBD21BB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1F7566-3DDF-2773-6EFB-36263826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B64-DC09-41C8-9DE3-DA74AF8D2F97}" type="datetime1">
              <a:rPr lang="en-US" smtClean="0"/>
              <a:t>1/8/25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1586FD-8AD2-C5E3-0C80-1E56BBD6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Représentation mathématique/informatique d’un neurone biologique">
            <a:extLst>
              <a:ext uri="{FF2B5EF4-FFF2-40B4-BE49-F238E27FC236}">
                <a16:creationId xmlns:a16="http://schemas.microsoft.com/office/drawing/2014/main" id="{831B3191-5FB1-A29D-343A-B9B070CC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05012"/>
            <a:ext cx="11746011" cy="3595687"/>
          </a:xfrm>
          <a:prstGeom prst="rect">
            <a:avLst/>
          </a:prstGeom>
          <a:noFill/>
          <a:effectLst>
            <a:outerShdw blurRad="50800" dist="139700" dir="2700000" algn="tl" rotWithShape="0">
              <a:prstClr val="black">
                <a:alpha val="32443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4081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2D4F8-A2B4-FD2E-1488-1CBD21BB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8"/>
            <a:ext cx="11639550" cy="1325563"/>
          </a:xfrm>
        </p:spPr>
        <p:txBody>
          <a:bodyPr>
            <a:normAutofit/>
          </a:bodyPr>
          <a:lstStyle/>
          <a:p>
            <a:r>
              <a:rPr lang="fr-FR" sz="3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 perceptron (PMC) et ses applications avec R: Sinus</a:t>
            </a:r>
            <a:endParaRPr lang="fr-FR" sz="3600" dirty="0"/>
          </a:p>
        </p:txBody>
      </p:sp>
      <p:pic>
        <p:nvPicPr>
          <p:cNvPr id="10" name="Espace réservé du contenu 9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EA0CBAC-3376-6FFE-4651-3906E14BC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5388"/>
            <a:ext cx="6591300" cy="2082800"/>
          </a:xfr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Image 13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EA960B14-7F1E-EEE7-BCFE-7E98CA86A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0153"/>
            <a:ext cx="6591300" cy="2273331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12591B9-D97E-CB8A-6F50-D14B2A378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1132176"/>
            <a:ext cx="5172075" cy="5096854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332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2D4F8-A2B4-FD2E-1488-1CBD21BB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8"/>
            <a:ext cx="11639550" cy="1325563"/>
          </a:xfrm>
        </p:spPr>
        <p:txBody>
          <a:bodyPr>
            <a:normAutofit/>
          </a:bodyPr>
          <a:lstStyle/>
          <a:p>
            <a:r>
              <a:rPr lang="fr-FR" sz="3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 perceptron (PMC) et ses applications avec R : Titanic</a:t>
            </a:r>
            <a:endParaRPr lang="fr-FR" sz="3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Espace réservé du contenu 8" descr="Une image contenant texte, capture d’écran, Police, algèbre&#10;&#10;Description générée automatiquement">
            <a:extLst>
              <a:ext uri="{FF2B5EF4-FFF2-40B4-BE49-F238E27FC236}">
                <a16:creationId xmlns:a16="http://schemas.microsoft.com/office/drawing/2014/main" id="{67F6C123-CCC2-8A58-2C53-8604533AC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1000"/>
          </a:blip>
          <a:srcRect b="57399"/>
          <a:stretch/>
        </p:blipFill>
        <p:spPr>
          <a:xfrm>
            <a:off x="0" y="992539"/>
            <a:ext cx="5600700" cy="1179161"/>
          </a:xfr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Espace réservé du contenu 8" descr="Une image contenant texte, capture d’écran, Police, algèbre&#10;&#10;Description générée automatiquement">
            <a:extLst>
              <a:ext uri="{FF2B5EF4-FFF2-40B4-BE49-F238E27FC236}">
                <a16:creationId xmlns:a16="http://schemas.microsoft.com/office/drawing/2014/main" id="{F51EC097-6ED5-B65D-9D38-3B34B335E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1000"/>
          </a:blip>
          <a:srcRect l="-340" t="57354" r="340" b="-57354"/>
          <a:stretch/>
        </p:blipFill>
        <p:spPr>
          <a:xfrm>
            <a:off x="5581650" y="991295"/>
            <a:ext cx="5600700" cy="276791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140E5F5-6DA9-7AD4-9A2A-05FB99A8FBFC}"/>
              </a:ext>
            </a:extLst>
          </p:cNvPr>
          <p:cNvSpPr txBox="1"/>
          <p:nvPr/>
        </p:nvSpPr>
        <p:spPr>
          <a:xfrm>
            <a:off x="75196" y="2432054"/>
            <a:ext cx="4762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Tunnet :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4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dirty="0"/>
              <a:t>{3,5,7} &amp; </a:t>
            </a:r>
            <a:r>
              <a:rPr lang="fr-FR" sz="2400" dirty="0">
                <a:solidFill>
                  <a:schemeClr val="tx2">
                    <a:lumMod val="75000"/>
                  </a:schemeClr>
                </a:solidFill>
              </a:rPr>
              <a:t>decay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dirty="0"/>
              <a:t>{0.001, 0.01,0.1}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5933B2-5837-A1EB-0390-C133BE0E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3" y="2970402"/>
            <a:ext cx="5049254" cy="36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BEF930D-5644-001C-C7CA-0190CB935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024" y="2989452"/>
            <a:ext cx="5049254" cy="36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22CA0582-6123-1006-20B9-FC942AC24BE8}"/>
              </a:ext>
            </a:extLst>
          </p:cNvPr>
          <p:cNvSpPr/>
          <p:nvPr/>
        </p:nvSpPr>
        <p:spPr>
          <a:xfrm>
            <a:off x="5410200" y="4400550"/>
            <a:ext cx="1314450" cy="5334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14E0407-7B92-3D57-1742-64D97BD38CB2}"/>
              </a:ext>
            </a:extLst>
          </p:cNvPr>
          <p:cNvSpPr txBox="1"/>
          <p:nvPr/>
        </p:nvSpPr>
        <p:spPr>
          <a:xfrm>
            <a:off x="1195388" y="6552198"/>
            <a:ext cx="6353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size = </a:t>
            </a:r>
            <a:r>
              <a:rPr lang="fr-FR" sz="1600" dirty="0">
                <a:solidFill>
                  <a:srgbClr val="009999"/>
                </a:solidFill>
                <a:effectLst/>
              </a:rPr>
              <a:t>5</a:t>
            </a:r>
            <a:r>
              <a:rPr lang="fr-FR" sz="1600" dirty="0"/>
              <a:t>, decay = </a:t>
            </a:r>
            <a:r>
              <a:rPr lang="fr-FR" sz="1600" dirty="0">
                <a:solidFill>
                  <a:srgbClr val="009999"/>
                </a:solidFill>
                <a:effectLst/>
              </a:rPr>
              <a:t>0.01</a:t>
            </a:r>
            <a:r>
              <a:rPr lang="fr-FR" sz="1600" dirty="0"/>
              <a:t>, maxit = </a:t>
            </a:r>
            <a:r>
              <a:rPr lang="fr-FR" sz="1600" dirty="0">
                <a:solidFill>
                  <a:srgbClr val="009999"/>
                </a:solidFill>
                <a:effectLst/>
              </a:rPr>
              <a:t>200</a:t>
            </a:r>
            <a:endParaRPr lang="fr-FR" sz="16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89366D6-5194-B86B-2557-58DF1924C12D}"/>
              </a:ext>
            </a:extLst>
          </p:cNvPr>
          <p:cNvSpPr txBox="1"/>
          <p:nvPr/>
        </p:nvSpPr>
        <p:spPr>
          <a:xfrm>
            <a:off x="7939088" y="6552198"/>
            <a:ext cx="3243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size = </a:t>
            </a:r>
            <a:r>
              <a:rPr lang="fr-FR" sz="1600" dirty="0">
                <a:solidFill>
                  <a:srgbClr val="009999"/>
                </a:solidFill>
              </a:rPr>
              <a:t>7</a:t>
            </a:r>
            <a:r>
              <a:rPr lang="fr-FR" sz="1600" dirty="0"/>
              <a:t>, decay = </a:t>
            </a:r>
            <a:r>
              <a:rPr lang="fr-FR" sz="1600" dirty="0">
                <a:solidFill>
                  <a:srgbClr val="009999"/>
                </a:solidFill>
                <a:effectLst/>
              </a:rPr>
              <a:t>0.01</a:t>
            </a:r>
            <a:r>
              <a:rPr lang="fr-FR" sz="1600" dirty="0"/>
              <a:t>, maxit = </a:t>
            </a:r>
            <a:r>
              <a:rPr lang="fr-FR" sz="1600" dirty="0">
                <a:solidFill>
                  <a:srgbClr val="009999"/>
                </a:solidFill>
                <a:effectLst/>
              </a:rPr>
              <a:t>200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77123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2D4F8-A2B4-FD2E-1488-1CBD21BB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8"/>
            <a:ext cx="11639550" cy="132556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000000"/>
                </a:solidFill>
                <a:latin typeface="-webkit-standard"/>
              </a:rPr>
              <a:t>A</a:t>
            </a:r>
            <a:r>
              <a:rPr lang="fr-FR" sz="3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pplications CNN sur CIFAR-10</a:t>
            </a:r>
            <a:endParaRPr lang="fr-FR" sz="3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683250"/>
            <a:ext cx="2743200" cy="383973"/>
          </a:xfrm>
        </p:spPr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Espace réservé du contenu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C71BB5C-7BB4-7414-4902-9DE84DC0E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0" y="1390415"/>
            <a:ext cx="1663700" cy="4273783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Understanding of Convolutional Neural Network (CNN) — Deep Learning | by  Prabhu Raghav | Medium">
            <a:extLst>
              <a:ext uri="{FF2B5EF4-FFF2-40B4-BE49-F238E27FC236}">
                <a16:creationId xmlns:a16="http://schemas.microsoft.com/office/drawing/2014/main" id="{EAD8556D-C999-FA87-9DD6-F5C1195A1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90416"/>
            <a:ext cx="10083800" cy="4273783"/>
          </a:xfrm>
          <a:prstGeom prst="rect">
            <a:avLst/>
          </a:prstGeom>
          <a:noFill/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027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2D4F8-A2B4-FD2E-1488-1CBD21BB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288"/>
            <a:ext cx="11639550" cy="132556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000000"/>
                </a:solidFill>
                <a:latin typeface="-webkit-standard"/>
              </a:rPr>
              <a:t>A</a:t>
            </a:r>
            <a:r>
              <a:rPr lang="fr-FR" sz="3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pplications CNN sur CIFAR-10</a:t>
            </a:r>
            <a:endParaRPr lang="fr-FR" sz="3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683250"/>
            <a:ext cx="2743200" cy="383973"/>
          </a:xfrm>
        </p:spPr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Espace réservé du contenu 8" descr="Une image contenant texte, capture d’écran, carré, nombre&#10;&#10;Description générée automatiquement">
            <a:extLst>
              <a:ext uri="{FF2B5EF4-FFF2-40B4-BE49-F238E27FC236}">
                <a16:creationId xmlns:a16="http://schemas.microsoft.com/office/drawing/2014/main" id="{B63620E9-5205-6600-6759-2F48C015D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70725" y="1300376"/>
            <a:ext cx="4873552" cy="4257247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Line 7">
            <a:extLst>
              <a:ext uri="{FF2B5EF4-FFF2-40B4-BE49-F238E27FC236}">
                <a16:creationId xmlns:a16="http://schemas.microsoft.com/office/drawing/2014/main" id="{2A8B487C-BC66-651F-D68A-3DA96359C8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0521" y="3440220"/>
            <a:ext cx="1255161" cy="3908"/>
          </a:xfrm>
          <a:prstGeom prst="line">
            <a:avLst/>
          </a:prstGeom>
          <a:noFill/>
          <a:ln w="88900" cap="rnd">
            <a:gradFill>
              <a:gsLst>
                <a:gs pos="0">
                  <a:schemeClr val="accent3">
                    <a:lumMod val="75000"/>
                  </a:schemeClr>
                </a:gs>
                <a:gs pos="25000">
                  <a:schemeClr val="accent3"/>
                </a:gs>
              </a:gsLst>
              <a:lin ang="19800000" scaled="0"/>
            </a:gradFill>
            <a:prstDash val="solid"/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4B55199A-7CD8-CEF7-F8A3-986EB11FFE8B}"/>
              </a:ext>
            </a:extLst>
          </p:cNvPr>
          <p:cNvSpPr>
            <a:spLocks/>
          </p:cNvSpPr>
          <p:nvPr/>
        </p:nvSpPr>
        <p:spPr bwMode="auto">
          <a:xfrm>
            <a:off x="5359931" y="3444131"/>
            <a:ext cx="400589" cy="802251"/>
          </a:xfrm>
          <a:custGeom>
            <a:avLst/>
            <a:gdLst>
              <a:gd name="T0" fmla="*/ 129 w 129"/>
              <a:gd name="T1" fmla="*/ 258 h 258"/>
              <a:gd name="T2" fmla="*/ 0 w 129"/>
              <a:gd name="T3" fmla="*/ 129 h 258"/>
              <a:gd name="T4" fmla="*/ 129 w 129"/>
              <a:gd name="T5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129" y="258"/>
                </a:moveTo>
                <a:cubicBezTo>
                  <a:pt x="57" y="258"/>
                  <a:pt x="0" y="200"/>
                  <a:pt x="0" y="129"/>
                </a:cubicBezTo>
                <a:cubicBezTo>
                  <a:pt x="0" y="57"/>
                  <a:pt x="57" y="0"/>
                  <a:pt x="129" y="0"/>
                </a:cubicBezTo>
              </a:path>
            </a:pathLst>
          </a:custGeom>
          <a:noFill/>
          <a:ln w="88900" cap="rnd">
            <a:gradFill>
              <a:gsLst>
                <a:gs pos="0">
                  <a:schemeClr val="accent3">
                    <a:lumMod val="75000"/>
                  </a:schemeClr>
                </a:gs>
                <a:gs pos="32000">
                  <a:schemeClr val="accent3"/>
                </a:gs>
              </a:gsLst>
              <a:lin ang="5400000" scaled="1"/>
            </a:gra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1F3C98B8-04F8-8726-1816-F0550E28F677}"/>
              </a:ext>
            </a:extLst>
          </p:cNvPr>
          <p:cNvSpPr>
            <a:spLocks/>
          </p:cNvSpPr>
          <p:nvPr/>
        </p:nvSpPr>
        <p:spPr bwMode="auto">
          <a:xfrm>
            <a:off x="5760520" y="3444131"/>
            <a:ext cx="400589" cy="802251"/>
          </a:xfrm>
          <a:custGeom>
            <a:avLst/>
            <a:gdLst>
              <a:gd name="T0" fmla="*/ 0 w 129"/>
              <a:gd name="T1" fmla="*/ 0 h 258"/>
              <a:gd name="T2" fmla="*/ 129 w 129"/>
              <a:gd name="T3" fmla="*/ 129 h 258"/>
              <a:gd name="T4" fmla="*/ 0 w 129"/>
              <a:gd name="T5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" h="258">
                <a:moveTo>
                  <a:pt x="0" y="0"/>
                </a:moveTo>
                <a:cubicBezTo>
                  <a:pt x="71" y="0"/>
                  <a:pt x="129" y="57"/>
                  <a:pt x="129" y="129"/>
                </a:cubicBezTo>
                <a:cubicBezTo>
                  <a:pt x="129" y="200"/>
                  <a:pt x="71" y="258"/>
                  <a:pt x="0" y="258"/>
                </a:cubicBezTo>
              </a:path>
            </a:pathLst>
          </a:custGeom>
          <a:noFill/>
          <a:ln w="88900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671BC464-7DD1-2508-BB3B-EDEBCF0BD8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84599" y="3429000"/>
            <a:ext cx="1975921" cy="15132"/>
          </a:xfrm>
          <a:prstGeom prst="line">
            <a:avLst/>
          </a:prstGeom>
          <a:noFill/>
          <a:ln w="88900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62404B-DCBB-C93D-A480-29007E8C2D97}"/>
              </a:ext>
            </a:extLst>
          </p:cNvPr>
          <p:cNvSpPr/>
          <p:nvPr/>
        </p:nvSpPr>
        <p:spPr>
          <a:xfrm>
            <a:off x="5385331" y="3704800"/>
            <a:ext cx="726960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sz="1200" dirty="0"/>
              <a:t>Résultat</a:t>
            </a:r>
          </a:p>
        </p:txBody>
      </p:sp>
      <p:pic>
        <p:nvPicPr>
          <p:cNvPr id="17" name="Image 1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DE83653B-7667-5DA9-F101-D76D180205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946150"/>
            <a:ext cx="3915775" cy="2830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44A3B72D-568C-DBB3-8E3A-52686AD63E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" y="3776364"/>
            <a:ext cx="3915775" cy="2830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AA7FE25-8539-01D4-402B-2E905F8E3850}"/>
              </a:ext>
            </a:extLst>
          </p:cNvPr>
          <p:cNvSpPr txBox="1"/>
          <p:nvPr/>
        </p:nvSpPr>
        <p:spPr>
          <a:xfrm>
            <a:off x="8166100" y="5697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Précision sur le test : 0.70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4B86D4F-B002-BDDC-9A3D-48DA61F84A14}"/>
              </a:ext>
            </a:extLst>
          </p:cNvPr>
          <p:cNvSpPr txBox="1"/>
          <p:nvPr/>
        </p:nvSpPr>
        <p:spPr>
          <a:xfrm>
            <a:off x="7545424" y="6237246"/>
            <a:ext cx="48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7"/>
              </a:rPr>
              <a:t>Application Streamlit CNN : Brain Tumor -&gt;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8959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683250"/>
            <a:ext cx="2743200" cy="383973"/>
          </a:xfrm>
        </p:spPr>
        <p:txBody>
          <a:bodyPr/>
          <a:lstStyle/>
          <a:p>
            <a:fld id="{6E91CC32-6A6B-4E2E-BBA1-6864F305DA26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5" name="Espace réservé du contenu 3">
            <a:extLst>
              <a:ext uri="{FF2B5EF4-FFF2-40B4-BE49-F238E27FC236}">
                <a16:creationId xmlns:a16="http://schemas.microsoft.com/office/drawing/2014/main" id="{F4B9172A-2AB7-6A27-77E1-D9F3004E8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5219495"/>
              </p:ext>
            </p:extLst>
          </p:nvPr>
        </p:nvGraphicFramePr>
        <p:xfrm>
          <a:off x="1193800" y="152389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E167E901-86A7-A6AB-EAD2-17F3096F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-webkit-standard"/>
              </a:rPr>
              <a:t>Carte de Kohonen sur les données Spotify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583558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1D92-5905-4DB0-3D87-8CB4A5D4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683250"/>
            <a:ext cx="2743200" cy="383973"/>
          </a:xfrm>
        </p:spPr>
        <p:txBody>
          <a:bodyPr/>
          <a:lstStyle/>
          <a:p>
            <a:fld id="{6E91CC32-6A6B-4E2E-BBA1-6864F305DA26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167E901-86A7-A6AB-EAD2-17F3096F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99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>
                <a:latin typeface="-webkit-standard"/>
              </a:rPr>
              <a:t>Carte de Kohonen sur les données Spotify</a:t>
            </a:r>
            <a:endParaRPr lang="fr-FR" dirty="0"/>
          </a:p>
        </p:txBody>
      </p:sp>
      <p:pic>
        <p:nvPicPr>
          <p:cNvPr id="3" name="Image 2" descr="Une image contenant capture d’écran, texte, Rectangle, Caractère coloré&#10;&#10;Description générée automatiquement">
            <a:extLst>
              <a:ext uri="{FF2B5EF4-FFF2-40B4-BE49-F238E27FC236}">
                <a16:creationId xmlns:a16="http://schemas.microsoft.com/office/drawing/2014/main" id="{76F03D42-E11B-EB6F-67C0-B8F4F668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1" y="1158649"/>
            <a:ext cx="6146799" cy="5521551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30110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</TotalTime>
  <Words>367</Words>
  <Application>Microsoft Macintosh PowerPoint</Application>
  <PresentationFormat>Grand écran</PresentationFormat>
  <Paragraphs>77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-webkit-standard</vt:lpstr>
      <vt:lpstr>Arial</vt:lpstr>
      <vt:lpstr>Calibri</vt:lpstr>
      <vt:lpstr>Calibri Light</vt:lpstr>
      <vt:lpstr>Gotham Light</vt:lpstr>
      <vt:lpstr>Helvetica</vt:lpstr>
      <vt:lpstr>system-ui</vt:lpstr>
      <vt:lpstr>Thème Office</vt:lpstr>
      <vt:lpstr>Réseaux neuronaux</vt:lpstr>
      <vt:lpstr>Sommaire</vt:lpstr>
      <vt:lpstr>Introduction</vt:lpstr>
      <vt:lpstr>Le perceptron (PMC) et ses applications avec R: Sinus</vt:lpstr>
      <vt:lpstr>Le perceptron (PMC) et ses applications avec R : Titanic</vt:lpstr>
      <vt:lpstr>Applications CNN sur CIFAR-10</vt:lpstr>
      <vt:lpstr>Applications CNN sur CIFAR-10</vt:lpstr>
      <vt:lpstr>Carte de Kohonen sur les données Spotify</vt:lpstr>
      <vt:lpstr>Carte de Kohonen sur les données Spotify</vt:lpstr>
      <vt:lpstr>GAN (Generative Adversarial Network) sur MNIST</vt:lpstr>
      <vt:lpstr>GAN (Generative Adversarial Network) sur MNIST</vt:lpstr>
      <vt:lpstr>Présentation PowerPoint</vt:lpstr>
      <vt:lpstr>Présentation PowerPoint</vt:lpstr>
      <vt:lpstr>Explainers</vt:lpstr>
      <vt:lpstr>Présentation PowerPoint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neuronaux</dc:title>
  <dc:creator>Lilya khelid</dc:creator>
  <cp:lastModifiedBy>Lilya khelid</cp:lastModifiedBy>
  <cp:revision>24</cp:revision>
  <dcterms:created xsi:type="dcterms:W3CDTF">2025-01-07T10:27:29Z</dcterms:created>
  <dcterms:modified xsi:type="dcterms:W3CDTF">2025-01-10T13:55:37Z</dcterms:modified>
</cp:coreProperties>
</file>